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7"/>
  </p:notesMasterIdLst>
  <p:sldIdLst>
    <p:sldId id="256" r:id="rId2"/>
    <p:sldId id="298" r:id="rId3"/>
    <p:sldId id="313" r:id="rId4"/>
    <p:sldId id="359" r:id="rId5"/>
    <p:sldId id="383" r:id="rId6"/>
    <p:sldId id="391" r:id="rId7"/>
    <p:sldId id="354" r:id="rId8"/>
    <p:sldId id="390" r:id="rId9"/>
    <p:sldId id="392" r:id="rId10"/>
    <p:sldId id="343" r:id="rId11"/>
    <p:sldId id="310" r:id="rId12"/>
    <p:sldId id="322" r:id="rId13"/>
    <p:sldId id="325" r:id="rId14"/>
    <p:sldId id="280" r:id="rId15"/>
    <p:sldId id="266" r:id="rId16"/>
  </p:sldIdLst>
  <p:sldSz cx="12192000" cy="6858000"/>
  <p:notesSz cx="5765800" cy="3244850"/>
  <p:defaultTextStyle>
    <a:defPPr>
      <a:defRPr lang="ru-RU"/>
    </a:defPPr>
    <a:lvl1pPr marL="0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1pPr>
    <a:lvl2pPr marL="966246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2pPr>
    <a:lvl3pPr marL="1932493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3pPr>
    <a:lvl4pPr marL="2898739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4pPr>
    <a:lvl5pPr marL="3864986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5pPr>
    <a:lvl6pPr marL="4831232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6pPr>
    <a:lvl7pPr marL="5797479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7pPr>
    <a:lvl8pPr marL="6763725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8pPr>
    <a:lvl9pPr marL="7729972" algn="l" defTabSz="1932493" rtl="0" eaLnBrk="1" latinLnBrk="0" hangingPunct="1">
      <a:defRPr sz="38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87" userDrawn="1">
          <p15:clr>
            <a:srgbClr val="A4A3A4"/>
          </p15:clr>
        </p15:guide>
        <p15:guide id="2" pos="4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 Yar" initials="VY" lastIdx="1" clrIdx="0">
    <p:extLst>
      <p:ext uri="{19B8F6BF-5375-455C-9EA6-DF929625EA0E}">
        <p15:presenceInfo xmlns:p15="http://schemas.microsoft.com/office/powerpoint/2012/main" userId="c41f97a7f4d3c9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2401"/>
    <a:srgbClr val="8064A2"/>
    <a:srgbClr val="77943C"/>
    <a:srgbClr val="C0504D"/>
    <a:srgbClr val="F79646"/>
    <a:srgbClr val="0000FF"/>
    <a:srgbClr val="000D78"/>
    <a:srgbClr val="11437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434" autoAdjust="0"/>
  </p:normalViewPr>
  <p:slideViewPr>
    <p:cSldViewPr>
      <p:cViewPr varScale="1">
        <p:scale>
          <a:sx n="107" d="100"/>
          <a:sy n="107" d="100"/>
        </p:scale>
        <p:origin x="156" y="40"/>
      </p:cViewPr>
      <p:guideLst>
        <p:guide orient="horz" pos="6087"/>
        <p:guide pos="4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235" d="100"/>
          <a:sy n="235" d="100"/>
        </p:scale>
        <p:origin x="14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1pPr>
    <a:lvl2pPr marL="966246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2pPr>
    <a:lvl3pPr marL="1932493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3pPr>
    <a:lvl4pPr marL="2898739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4pPr>
    <a:lvl5pPr marL="3864986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5pPr>
    <a:lvl6pPr marL="4831232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6pPr>
    <a:lvl7pPr marL="5797479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7pPr>
    <a:lvl8pPr marL="6763725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8pPr>
    <a:lvl9pPr marL="7729972" algn="l" defTabSz="1932493" rtl="0" eaLnBrk="1" latinLnBrk="0" hangingPunct="1">
      <a:defRPr sz="2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6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4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1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5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4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4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16E264-12EC-48FB-82AF-7EC44CB3A6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6341" y="126846"/>
            <a:ext cx="6248402" cy="6731154"/>
          </a:xfrm>
          <a:custGeom>
            <a:avLst/>
            <a:gdLst>
              <a:gd name="connsiteX0" fmla="*/ 1180828 w 6248402"/>
              <a:gd name="connsiteY0" fmla="*/ 6542589 h 6731154"/>
              <a:gd name="connsiteX1" fmla="*/ 1369393 w 6248402"/>
              <a:gd name="connsiteY1" fmla="*/ 6731154 h 6731154"/>
              <a:gd name="connsiteX2" fmla="*/ 992263 w 6248402"/>
              <a:gd name="connsiteY2" fmla="*/ 6731154 h 6731154"/>
              <a:gd name="connsiteX3" fmla="*/ 2482760 w 6248402"/>
              <a:gd name="connsiteY3" fmla="*/ 5218886 h 6731154"/>
              <a:gd name="connsiteX4" fmla="*/ 3654063 w 6248402"/>
              <a:gd name="connsiteY4" fmla="*/ 6390189 h 6731154"/>
              <a:gd name="connsiteX5" fmla="*/ 3313098 w 6248402"/>
              <a:gd name="connsiteY5" fmla="*/ 6731154 h 6731154"/>
              <a:gd name="connsiteX6" fmla="*/ 1652422 w 6248402"/>
              <a:gd name="connsiteY6" fmla="*/ 6731154 h 6731154"/>
              <a:gd name="connsiteX7" fmla="*/ 1311457 w 6248402"/>
              <a:gd name="connsiteY7" fmla="*/ 6390189 h 6731154"/>
              <a:gd name="connsiteX8" fmla="*/ 3775167 w 6248402"/>
              <a:gd name="connsiteY8" fmla="*/ 3918858 h 6731154"/>
              <a:gd name="connsiteX9" fmla="*/ 4946470 w 6248402"/>
              <a:gd name="connsiteY9" fmla="*/ 5090161 h 6731154"/>
              <a:gd name="connsiteX10" fmla="*/ 3775167 w 6248402"/>
              <a:gd name="connsiteY10" fmla="*/ 6261464 h 6731154"/>
              <a:gd name="connsiteX11" fmla="*/ 2603864 w 6248402"/>
              <a:gd name="connsiteY11" fmla="*/ 5090161 h 6731154"/>
              <a:gd name="connsiteX12" fmla="*/ 1171303 w 6248402"/>
              <a:gd name="connsiteY12" fmla="*/ 3918858 h 6731154"/>
              <a:gd name="connsiteX13" fmla="*/ 2342606 w 6248402"/>
              <a:gd name="connsiteY13" fmla="*/ 5090161 h 6731154"/>
              <a:gd name="connsiteX14" fmla="*/ 1171303 w 6248402"/>
              <a:gd name="connsiteY14" fmla="*/ 6261464 h 6731154"/>
              <a:gd name="connsiteX15" fmla="*/ 0 w 6248402"/>
              <a:gd name="connsiteY15" fmla="*/ 5090161 h 6731154"/>
              <a:gd name="connsiteX16" fmla="*/ 5077099 w 6248402"/>
              <a:gd name="connsiteY16" fmla="*/ 2595155 h 6731154"/>
              <a:gd name="connsiteX17" fmla="*/ 6248402 w 6248402"/>
              <a:gd name="connsiteY17" fmla="*/ 3766458 h 6731154"/>
              <a:gd name="connsiteX18" fmla="*/ 5077099 w 6248402"/>
              <a:gd name="connsiteY18" fmla="*/ 4937761 h 6731154"/>
              <a:gd name="connsiteX19" fmla="*/ 3905796 w 6248402"/>
              <a:gd name="connsiteY19" fmla="*/ 3766458 h 6731154"/>
              <a:gd name="connsiteX20" fmla="*/ 2473235 w 6248402"/>
              <a:gd name="connsiteY20" fmla="*/ 2595155 h 6731154"/>
              <a:gd name="connsiteX21" fmla="*/ 3644538 w 6248402"/>
              <a:gd name="connsiteY21" fmla="*/ 3766458 h 6731154"/>
              <a:gd name="connsiteX22" fmla="*/ 2473235 w 6248402"/>
              <a:gd name="connsiteY22" fmla="*/ 4937761 h 6731154"/>
              <a:gd name="connsiteX23" fmla="*/ 1301932 w 6248402"/>
              <a:gd name="connsiteY23" fmla="*/ 3766458 h 6731154"/>
              <a:gd name="connsiteX24" fmla="*/ 3775167 w 6248402"/>
              <a:gd name="connsiteY24" fmla="*/ 1323703 h 6731154"/>
              <a:gd name="connsiteX25" fmla="*/ 4946470 w 6248402"/>
              <a:gd name="connsiteY25" fmla="*/ 2495007 h 6731154"/>
              <a:gd name="connsiteX26" fmla="*/ 3775167 w 6248402"/>
              <a:gd name="connsiteY26" fmla="*/ 3666309 h 6731154"/>
              <a:gd name="connsiteX27" fmla="*/ 2603864 w 6248402"/>
              <a:gd name="connsiteY27" fmla="*/ 2495007 h 6731154"/>
              <a:gd name="connsiteX28" fmla="*/ 1171303 w 6248402"/>
              <a:gd name="connsiteY28" fmla="*/ 1323703 h 6731154"/>
              <a:gd name="connsiteX29" fmla="*/ 2342606 w 6248402"/>
              <a:gd name="connsiteY29" fmla="*/ 2495007 h 6731154"/>
              <a:gd name="connsiteX30" fmla="*/ 1171303 w 6248402"/>
              <a:gd name="connsiteY30" fmla="*/ 3666309 h 6731154"/>
              <a:gd name="connsiteX31" fmla="*/ 0 w 6248402"/>
              <a:gd name="connsiteY31" fmla="*/ 2495007 h 6731154"/>
              <a:gd name="connsiteX32" fmla="*/ 5077099 w 6248402"/>
              <a:gd name="connsiteY32" fmla="*/ 0 h 6731154"/>
              <a:gd name="connsiteX33" fmla="*/ 6248402 w 6248402"/>
              <a:gd name="connsiteY33" fmla="*/ 1171303 h 6731154"/>
              <a:gd name="connsiteX34" fmla="*/ 5077099 w 6248402"/>
              <a:gd name="connsiteY34" fmla="*/ 2342606 h 6731154"/>
              <a:gd name="connsiteX35" fmla="*/ 3905796 w 6248402"/>
              <a:gd name="connsiteY35" fmla="*/ 1171303 h 6731154"/>
              <a:gd name="connsiteX36" fmla="*/ 2473235 w 6248402"/>
              <a:gd name="connsiteY36" fmla="*/ 0 h 6731154"/>
              <a:gd name="connsiteX37" fmla="*/ 3644538 w 6248402"/>
              <a:gd name="connsiteY37" fmla="*/ 1171303 h 6731154"/>
              <a:gd name="connsiteX38" fmla="*/ 2473235 w 6248402"/>
              <a:gd name="connsiteY38" fmla="*/ 2342606 h 6731154"/>
              <a:gd name="connsiteX39" fmla="*/ 1301932 w 6248402"/>
              <a:gd name="connsiteY39" fmla="*/ 1171303 h 673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248402" h="6731154">
                <a:moveTo>
                  <a:pt x="1180828" y="6542589"/>
                </a:moveTo>
                <a:lnTo>
                  <a:pt x="1369393" y="6731154"/>
                </a:lnTo>
                <a:lnTo>
                  <a:pt x="992263" y="6731154"/>
                </a:lnTo>
                <a:close/>
                <a:moveTo>
                  <a:pt x="2482760" y="5218886"/>
                </a:moveTo>
                <a:lnTo>
                  <a:pt x="3654063" y="6390189"/>
                </a:lnTo>
                <a:lnTo>
                  <a:pt x="3313098" y="6731154"/>
                </a:lnTo>
                <a:lnTo>
                  <a:pt x="1652422" y="6731154"/>
                </a:lnTo>
                <a:lnTo>
                  <a:pt x="1311457" y="6390189"/>
                </a:lnTo>
                <a:close/>
                <a:moveTo>
                  <a:pt x="3775167" y="3918858"/>
                </a:moveTo>
                <a:lnTo>
                  <a:pt x="4946470" y="5090161"/>
                </a:lnTo>
                <a:lnTo>
                  <a:pt x="3775167" y="6261464"/>
                </a:lnTo>
                <a:lnTo>
                  <a:pt x="2603864" y="5090161"/>
                </a:lnTo>
                <a:close/>
                <a:moveTo>
                  <a:pt x="1171303" y="3918858"/>
                </a:moveTo>
                <a:lnTo>
                  <a:pt x="2342606" y="5090161"/>
                </a:lnTo>
                <a:lnTo>
                  <a:pt x="1171303" y="6261464"/>
                </a:lnTo>
                <a:lnTo>
                  <a:pt x="0" y="5090161"/>
                </a:lnTo>
                <a:close/>
                <a:moveTo>
                  <a:pt x="5077099" y="2595155"/>
                </a:moveTo>
                <a:lnTo>
                  <a:pt x="6248402" y="3766458"/>
                </a:lnTo>
                <a:lnTo>
                  <a:pt x="5077099" y="4937761"/>
                </a:lnTo>
                <a:lnTo>
                  <a:pt x="3905796" y="3766458"/>
                </a:lnTo>
                <a:close/>
                <a:moveTo>
                  <a:pt x="2473235" y="2595155"/>
                </a:moveTo>
                <a:lnTo>
                  <a:pt x="3644538" y="3766458"/>
                </a:lnTo>
                <a:lnTo>
                  <a:pt x="2473235" y="4937761"/>
                </a:lnTo>
                <a:lnTo>
                  <a:pt x="1301932" y="3766458"/>
                </a:lnTo>
                <a:close/>
                <a:moveTo>
                  <a:pt x="3775167" y="1323703"/>
                </a:moveTo>
                <a:lnTo>
                  <a:pt x="4946470" y="2495007"/>
                </a:lnTo>
                <a:lnTo>
                  <a:pt x="3775167" y="3666309"/>
                </a:lnTo>
                <a:lnTo>
                  <a:pt x="2603864" y="2495007"/>
                </a:lnTo>
                <a:close/>
                <a:moveTo>
                  <a:pt x="1171303" y="1323703"/>
                </a:moveTo>
                <a:lnTo>
                  <a:pt x="2342606" y="2495007"/>
                </a:lnTo>
                <a:lnTo>
                  <a:pt x="1171303" y="3666309"/>
                </a:lnTo>
                <a:lnTo>
                  <a:pt x="0" y="2495007"/>
                </a:lnTo>
                <a:close/>
                <a:moveTo>
                  <a:pt x="5077099" y="0"/>
                </a:moveTo>
                <a:lnTo>
                  <a:pt x="6248402" y="1171303"/>
                </a:lnTo>
                <a:lnTo>
                  <a:pt x="5077099" y="2342606"/>
                </a:lnTo>
                <a:lnTo>
                  <a:pt x="3905796" y="1171303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77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58621"/>
            <a:ext cx="12192000" cy="2873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072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3024825"/>
            <a:ext cx="1344149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3262471"/>
            <a:ext cx="2206355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556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088796"/>
            <a:ext cx="790493" cy="5621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17" name="bk object 17"/>
          <p:cNvSpPr/>
          <p:nvPr/>
        </p:nvSpPr>
        <p:spPr>
          <a:xfrm>
            <a:off x="894044" y="1149140"/>
            <a:ext cx="10747435" cy="4679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1" y="1001672"/>
            <a:ext cx="8016320" cy="390556"/>
          </a:xfrm>
        </p:spPr>
        <p:txBody>
          <a:bodyPr lIns="0" tIns="0" rIns="0" bIns="0"/>
          <a:lstStyle>
            <a:lvl1pPr>
              <a:defRPr sz="2538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92272" y="4134318"/>
            <a:ext cx="241007" cy="32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17" name="bk object 17"/>
          <p:cNvSpPr/>
          <p:nvPr/>
        </p:nvSpPr>
        <p:spPr>
          <a:xfrm>
            <a:off x="1552102" y="4687494"/>
            <a:ext cx="321343" cy="321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18" name="bk object 18"/>
          <p:cNvSpPr/>
          <p:nvPr/>
        </p:nvSpPr>
        <p:spPr>
          <a:xfrm>
            <a:off x="1552105" y="5198930"/>
            <a:ext cx="321328" cy="32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19" name="bk object 19"/>
          <p:cNvSpPr/>
          <p:nvPr/>
        </p:nvSpPr>
        <p:spPr>
          <a:xfrm>
            <a:off x="6626350" y="5897198"/>
            <a:ext cx="256420" cy="32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20" name="bk object 20"/>
          <p:cNvSpPr/>
          <p:nvPr/>
        </p:nvSpPr>
        <p:spPr>
          <a:xfrm>
            <a:off x="6593669" y="5372215"/>
            <a:ext cx="321782" cy="306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21" name="bk object 21"/>
          <p:cNvSpPr/>
          <p:nvPr/>
        </p:nvSpPr>
        <p:spPr>
          <a:xfrm>
            <a:off x="6593669" y="4832598"/>
            <a:ext cx="321782" cy="3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1" y="1001672"/>
            <a:ext cx="8016320" cy="390556"/>
          </a:xfrm>
        </p:spPr>
        <p:txBody>
          <a:bodyPr lIns="0" tIns="0" rIns="0" bIns="0"/>
          <a:lstStyle>
            <a:lvl1pPr>
              <a:defRPr sz="2538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79559" y="1175568"/>
            <a:ext cx="3191672" cy="390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38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21219" y="1480258"/>
            <a:ext cx="4351791" cy="195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68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1" y="1001672"/>
            <a:ext cx="8016320" cy="390556"/>
          </a:xfrm>
        </p:spPr>
        <p:txBody>
          <a:bodyPr lIns="0" tIns="0" rIns="0" bIns="0"/>
          <a:lstStyle>
            <a:lvl1pPr>
              <a:defRPr sz="2538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1450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459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358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841" y="1001672"/>
            <a:ext cx="80163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1" y="1577342"/>
            <a:ext cx="109728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1" y="6377940"/>
            <a:ext cx="2804159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59" cy="58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1" r:id="rId9"/>
    <p:sldLayoutId id="2147483672" r:id="rId10"/>
    <p:sldLayoutId id="2147483673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826">
        <a:defRPr>
          <a:latin typeface="+mn-lt"/>
          <a:ea typeface="+mn-ea"/>
          <a:cs typeface="+mn-cs"/>
        </a:defRPr>
      </a:lvl2pPr>
      <a:lvl3pPr marL="1933653">
        <a:defRPr>
          <a:latin typeface="+mn-lt"/>
          <a:ea typeface="+mn-ea"/>
          <a:cs typeface="+mn-cs"/>
        </a:defRPr>
      </a:lvl3pPr>
      <a:lvl4pPr marL="2900479">
        <a:defRPr>
          <a:latin typeface="+mn-lt"/>
          <a:ea typeface="+mn-ea"/>
          <a:cs typeface="+mn-cs"/>
        </a:defRPr>
      </a:lvl4pPr>
      <a:lvl5pPr marL="3867304">
        <a:defRPr>
          <a:latin typeface="+mn-lt"/>
          <a:ea typeface="+mn-ea"/>
          <a:cs typeface="+mn-cs"/>
        </a:defRPr>
      </a:lvl5pPr>
      <a:lvl6pPr marL="4834132">
        <a:defRPr>
          <a:latin typeface="+mn-lt"/>
          <a:ea typeface="+mn-ea"/>
          <a:cs typeface="+mn-cs"/>
        </a:defRPr>
      </a:lvl6pPr>
      <a:lvl7pPr marL="5800958">
        <a:defRPr>
          <a:latin typeface="+mn-lt"/>
          <a:ea typeface="+mn-ea"/>
          <a:cs typeface="+mn-cs"/>
        </a:defRPr>
      </a:lvl7pPr>
      <a:lvl8pPr marL="6767783">
        <a:defRPr>
          <a:latin typeface="+mn-lt"/>
          <a:ea typeface="+mn-ea"/>
          <a:cs typeface="+mn-cs"/>
        </a:defRPr>
      </a:lvl8pPr>
      <a:lvl9pPr marL="773461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826">
        <a:defRPr>
          <a:latin typeface="+mn-lt"/>
          <a:ea typeface="+mn-ea"/>
          <a:cs typeface="+mn-cs"/>
        </a:defRPr>
      </a:lvl2pPr>
      <a:lvl3pPr marL="1933653">
        <a:defRPr>
          <a:latin typeface="+mn-lt"/>
          <a:ea typeface="+mn-ea"/>
          <a:cs typeface="+mn-cs"/>
        </a:defRPr>
      </a:lvl3pPr>
      <a:lvl4pPr marL="2900479">
        <a:defRPr>
          <a:latin typeface="+mn-lt"/>
          <a:ea typeface="+mn-ea"/>
          <a:cs typeface="+mn-cs"/>
        </a:defRPr>
      </a:lvl4pPr>
      <a:lvl5pPr marL="3867304">
        <a:defRPr>
          <a:latin typeface="+mn-lt"/>
          <a:ea typeface="+mn-ea"/>
          <a:cs typeface="+mn-cs"/>
        </a:defRPr>
      </a:lvl5pPr>
      <a:lvl6pPr marL="4834132">
        <a:defRPr>
          <a:latin typeface="+mn-lt"/>
          <a:ea typeface="+mn-ea"/>
          <a:cs typeface="+mn-cs"/>
        </a:defRPr>
      </a:lvl6pPr>
      <a:lvl7pPr marL="5800958">
        <a:defRPr>
          <a:latin typeface="+mn-lt"/>
          <a:ea typeface="+mn-ea"/>
          <a:cs typeface="+mn-cs"/>
        </a:defRPr>
      </a:lvl7pPr>
      <a:lvl8pPr marL="6767783">
        <a:defRPr>
          <a:latin typeface="+mn-lt"/>
          <a:ea typeface="+mn-ea"/>
          <a:cs typeface="+mn-cs"/>
        </a:defRPr>
      </a:lvl8pPr>
      <a:lvl9pPr marL="773461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jpg"/><Relationship Id="rId11" Type="http://schemas.microsoft.com/office/2007/relationships/hdphoto" Target="../media/hdphoto2.wdp"/><Relationship Id="rId5" Type="http://schemas.openxmlformats.org/officeDocument/2006/relationships/image" Target="../media/image52.jpg"/><Relationship Id="rId10" Type="http://schemas.openxmlformats.org/officeDocument/2006/relationships/image" Target="../media/image16.pn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8.svg"/><Relationship Id="rId7" Type="http://schemas.openxmlformats.org/officeDocument/2006/relationships/image" Target="../media/image1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61.sv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11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11" Type="http://schemas.openxmlformats.org/officeDocument/2006/relationships/image" Target="../media/image18.png"/><Relationship Id="rId5" Type="http://schemas.openxmlformats.org/officeDocument/2006/relationships/image" Target="../media/image30.png"/><Relationship Id="rId10" Type="http://schemas.openxmlformats.org/officeDocument/2006/relationships/image" Target="../media/image34.sv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jpg"/><Relationship Id="rId3" Type="http://schemas.openxmlformats.org/officeDocument/2006/relationships/image" Target="../media/image36.sv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13.jpg"/><Relationship Id="rId9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34.svg"/><Relationship Id="rId4" Type="http://schemas.openxmlformats.org/officeDocument/2006/relationships/image" Target="../media/image13.jp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5829" y="2268726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>
                <a:ln w="19050">
                  <a:solidFill>
                    <a:schemeClr val="bg1">
                      <a:alpha val="92000"/>
                    </a:schemeClr>
                  </a:solidFill>
                  <a:prstDash val="solid"/>
                </a:ln>
                <a:solidFill>
                  <a:srgbClr val="000D78"/>
                </a:solidFill>
                <a:effectLst>
                  <a:glow rad="127000">
                    <a:schemeClr val="accent1">
                      <a:alpha val="40000"/>
                    </a:schemeClr>
                  </a:glow>
                  <a:outerShdw blurRad="63500" dist="165100" dir="1440000" sx="103000" sy="103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казначей</a:t>
            </a:r>
            <a:endParaRPr lang="ru-RU" sz="6000" b="1" i="1" dirty="0">
              <a:ln w="19050">
                <a:solidFill>
                  <a:schemeClr val="bg1">
                    <a:alpha val="92000"/>
                  </a:schemeClr>
                </a:solidFill>
                <a:prstDash val="solid"/>
              </a:ln>
              <a:solidFill>
                <a:srgbClr val="000D78"/>
              </a:solidFill>
              <a:effectLst>
                <a:glow rad="127000">
                  <a:schemeClr val="accent1">
                    <a:alpha val="40000"/>
                  </a:schemeClr>
                </a:glow>
                <a:outerShdw blurRad="63500" dist="165100" dir="144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109" y="95638"/>
            <a:ext cx="12180835" cy="6700817"/>
            <a:chOff x="2" y="89923"/>
            <a:chExt cx="12180835" cy="6700817"/>
          </a:xfrm>
        </p:grpSpPr>
        <p:sp>
          <p:nvSpPr>
            <p:cNvPr id="8" name="object 8"/>
            <p:cNvSpPr/>
            <p:nvPr/>
          </p:nvSpPr>
          <p:spPr>
            <a:xfrm>
              <a:off x="17034" y="6437726"/>
              <a:ext cx="12163803" cy="0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rgbClr val="003B59"/>
              </a:solidFill>
            </a:ln>
          </p:spPr>
          <p:txBody>
            <a:bodyPr wrap="square" lIns="0" tIns="0" rIns="0" bIns="0" rtlCol="0"/>
            <a:lstStyle/>
            <a:p>
              <a:endParaRPr sz="3806"/>
            </a:p>
          </p:txBody>
        </p:sp>
        <p:sp>
          <p:nvSpPr>
            <p:cNvPr id="9" name="object 9"/>
            <p:cNvSpPr/>
            <p:nvPr/>
          </p:nvSpPr>
          <p:spPr>
            <a:xfrm>
              <a:off x="9556595" y="437321"/>
              <a:ext cx="2623132" cy="5820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6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17" y="6482963"/>
              <a:ext cx="5050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chemeClr val="bg1">
                      <a:lumMod val="65000"/>
                    </a:schemeClr>
                  </a:solidFill>
                </a:rPr>
                <a:t>https://roskazna.gov.ru/inaya-deyatelnost/yunyy-kaznachey</a:t>
              </a:r>
              <a:endParaRPr lang="ru-RU" sz="14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object 2"/>
            <p:cNvSpPr/>
            <p:nvPr/>
          </p:nvSpPr>
          <p:spPr>
            <a:xfrm flipV="1">
              <a:off x="2" y="528699"/>
              <a:ext cx="9338696" cy="374629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3806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03" y="89923"/>
              <a:ext cx="1944141" cy="76103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F66D811-7E4D-0FE7-6DC9-30D045DCBED9}"/>
              </a:ext>
            </a:extLst>
          </p:cNvPr>
          <p:cNvSpPr txBox="1"/>
          <p:nvPr/>
        </p:nvSpPr>
        <p:spPr>
          <a:xfrm>
            <a:off x="3144662" y="3868040"/>
            <a:ext cx="720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 «Всероссийский детский центр «Алые паруса»</a:t>
            </a:r>
            <a:endParaRPr lang="ru-RU" sz="2000" b="1" i="1" dirty="0">
              <a:solidFill>
                <a:srgbClr val="000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896B2B-BF15-26FF-9C3C-781EA09C9B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8" y="4996635"/>
            <a:ext cx="781251" cy="1112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E256E-583C-44C1-8D71-576354D5DCFA}"/>
              </a:ext>
            </a:extLst>
          </p:cNvPr>
          <p:cNvSpPr txBox="1"/>
          <p:nvPr/>
        </p:nvSpPr>
        <p:spPr>
          <a:xfrm>
            <a:off x="4138083" y="4448683"/>
            <a:ext cx="645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 «Всероссийский детский центр «Океан»</a:t>
            </a:r>
            <a:endParaRPr lang="ru-RU" sz="2000" b="1" i="1" dirty="0">
              <a:solidFill>
                <a:srgbClr val="000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AD194-49D8-464F-82FF-D62CF7F51701}"/>
              </a:ext>
            </a:extLst>
          </p:cNvPr>
          <p:cNvSpPr txBox="1"/>
          <p:nvPr/>
        </p:nvSpPr>
        <p:spPr>
          <a:xfrm>
            <a:off x="4827722" y="5081451"/>
            <a:ext cx="6571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 «Международный детский центр «Артек»</a:t>
            </a:r>
            <a:endParaRPr lang="ru-RU" sz="2000" b="1" i="1" dirty="0">
              <a:solidFill>
                <a:srgbClr val="000D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A7FDF7-6061-0CE4-E02F-41D4BAB23E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262" y="4421271"/>
            <a:ext cx="668280" cy="4453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612CE8-6580-D88C-CC73-5135422099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01" y="5051295"/>
            <a:ext cx="507132" cy="3778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518" y="3832400"/>
            <a:ext cx="590305" cy="447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94841-55F0-CDE0-0646-F1C22BAF0E25}"/>
              </a:ext>
            </a:extLst>
          </p:cNvPr>
          <p:cNvSpPr txBox="1"/>
          <p:nvPr/>
        </p:nvSpPr>
        <p:spPr>
          <a:xfrm>
            <a:off x="296376" y="1336933"/>
            <a:ext cx="42110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i="1" dirty="0">
                <a:ln w="19050">
                  <a:solidFill>
                    <a:schemeClr val="bg1">
                      <a:alpha val="92000"/>
                    </a:schemeClr>
                  </a:solidFill>
                  <a:prstDash val="solid"/>
                </a:ln>
                <a:solidFill>
                  <a:srgbClr val="000D78"/>
                </a:solidFill>
                <a:effectLst>
                  <a:glow rad="127000">
                    <a:schemeClr val="accent1">
                      <a:alpha val="40000"/>
                    </a:schemeClr>
                  </a:glow>
                  <a:outerShdw blurRad="63500" dist="165100" dir="1440000" sx="103000" sy="103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3000" b="1" i="1" dirty="0">
                <a:ln w="19050">
                  <a:solidFill>
                    <a:schemeClr val="bg1">
                      <a:alpha val="92000"/>
                    </a:schemeClr>
                  </a:solidFill>
                  <a:prstDash val="solid"/>
                </a:ln>
                <a:solidFill>
                  <a:srgbClr val="000D78"/>
                </a:solidFill>
                <a:effectLst>
                  <a:glow rad="127000">
                    <a:schemeClr val="accent1">
                      <a:alpha val="40000"/>
                    </a:schemeClr>
                  </a:glow>
                  <a:outerShdw blurRad="63500" dist="165100" dir="1440000" sx="103000" sy="103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3000" b="1" i="1" dirty="0">
              <a:ln w="19050">
                <a:solidFill>
                  <a:schemeClr val="bg1">
                    <a:alpha val="92000"/>
                  </a:schemeClr>
                </a:solidFill>
                <a:prstDash val="solid"/>
              </a:ln>
              <a:solidFill>
                <a:srgbClr val="000D78"/>
              </a:solidFill>
              <a:effectLst>
                <a:glow rad="127000">
                  <a:schemeClr val="accent1">
                    <a:alpha val="40000"/>
                  </a:schemeClr>
                </a:glow>
                <a:outerShdw blurRad="63500" dist="165100" dir="144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66C445-C264-4482-8153-CA35EF6C7022}"/>
              </a:ext>
            </a:extLst>
          </p:cNvPr>
          <p:cNvSpPr txBox="1"/>
          <p:nvPr/>
        </p:nvSpPr>
        <p:spPr>
          <a:xfrm>
            <a:off x="4645829" y="1574685"/>
            <a:ext cx="376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>
                <a:ln w="19050">
                  <a:solidFill>
                    <a:schemeClr val="bg1">
                      <a:alpha val="92000"/>
                    </a:schemeClr>
                  </a:solidFill>
                  <a:prstDash val="solid"/>
                </a:ln>
                <a:solidFill>
                  <a:srgbClr val="000D78"/>
                </a:solidFill>
                <a:effectLst>
                  <a:glow rad="127000">
                    <a:schemeClr val="accent1">
                      <a:alpha val="40000"/>
                    </a:schemeClr>
                  </a:glow>
                  <a:outerShdw blurRad="63500" dist="165100" dir="1440000" sx="103000" sy="103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Юный</a:t>
            </a:r>
            <a:endParaRPr lang="ru-RU" sz="6000" b="1" i="1" dirty="0">
              <a:ln w="19050">
                <a:solidFill>
                  <a:schemeClr val="bg1">
                    <a:alpha val="92000"/>
                  </a:schemeClr>
                </a:solidFill>
                <a:prstDash val="solid"/>
              </a:ln>
              <a:solidFill>
                <a:srgbClr val="000D78"/>
              </a:solidFill>
              <a:effectLst>
                <a:glow rad="127000">
                  <a:schemeClr val="accent1">
                    <a:alpha val="40000"/>
                  </a:schemeClr>
                </a:glow>
                <a:outerShdw blurRad="63500" dist="165100" dir="144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Secondary lines A">
            <a:extLst>
              <a:ext uri="{FF2B5EF4-FFF2-40B4-BE49-F238E27FC236}">
                <a16:creationId xmlns:a16="http://schemas.microsoft.com/office/drawing/2014/main" id="{7189897E-638A-AB09-8DDF-9B6E22D9B320}"/>
              </a:ext>
            </a:extLst>
          </p:cNvPr>
          <p:cNvGrpSpPr/>
          <p:nvPr/>
        </p:nvGrpSpPr>
        <p:grpSpPr>
          <a:xfrm>
            <a:off x="2269518" y="3606834"/>
            <a:ext cx="526766" cy="121415"/>
            <a:chOff x="1808163" y="1733550"/>
            <a:chExt cx="874713" cy="201613"/>
          </a:xfrm>
        </p:grpSpPr>
        <p:sp>
          <p:nvSpPr>
            <p:cNvPr id="20" name="Freeform 137">
              <a:extLst>
                <a:ext uri="{FF2B5EF4-FFF2-40B4-BE49-F238E27FC236}">
                  <a16:creationId xmlns:a16="http://schemas.microsoft.com/office/drawing/2014/main" id="{03EEC9EA-0492-51FA-C01C-C508C928D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1" y="1733550"/>
              <a:ext cx="192088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17"/>
                </a:cxn>
              </a:cxnLst>
              <a:rect l="0" t="0" r="r" b="b"/>
              <a:pathLst>
                <a:path w="128" h="17">
                  <a:moveTo>
                    <a:pt x="0" y="0"/>
                  </a:moveTo>
                  <a:cubicBezTo>
                    <a:pt x="44" y="0"/>
                    <a:pt x="87" y="6"/>
                    <a:pt x="128" y="1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8">
              <a:extLst>
                <a:ext uri="{FF2B5EF4-FFF2-40B4-BE49-F238E27FC236}">
                  <a16:creationId xmlns:a16="http://schemas.microsoft.com/office/drawing/2014/main" id="{37F8987E-EC51-0E78-82F3-F056A5C76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6" y="1741488"/>
              <a:ext cx="63500" cy="1270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3" y="0"/>
                </a:cxn>
              </a:cxnLst>
              <a:rect l="0" t="0" r="r" b="b"/>
              <a:pathLst>
                <a:path w="43" h="9">
                  <a:moveTo>
                    <a:pt x="0" y="9"/>
                  </a:moveTo>
                  <a:cubicBezTo>
                    <a:pt x="14" y="6"/>
                    <a:pt x="29" y="3"/>
                    <a:pt x="4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id="{07994AE4-867D-A3B0-12B7-68429AA0E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1793875"/>
              <a:ext cx="212725" cy="14128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42" y="0"/>
                </a:cxn>
              </a:cxnLst>
              <a:rect l="0" t="0" r="r" b="b"/>
              <a:pathLst>
                <a:path w="142" h="94">
                  <a:moveTo>
                    <a:pt x="0" y="94"/>
                  </a:moveTo>
                  <a:cubicBezTo>
                    <a:pt x="41" y="55"/>
                    <a:pt x="89" y="23"/>
                    <a:pt x="14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40">
              <a:extLst>
                <a:ext uri="{FF2B5EF4-FFF2-40B4-BE49-F238E27FC236}">
                  <a16:creationId xmlns:a16="http://schemas.microsoft.com/office/drawing/2014/main" id="{EE0D2D2F-744E-E152-7E1E-60880AD46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1785938"/>
              <a:ext cx="42863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2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cubicBezTo>
                    <a:pt x="9" y="4"/>
                    <a:pt x="19" y="8"/>
                    <a:pt x="28" y="1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1">
              <a:extLst>
                <a:ext uri="{FF2B5EF4-FFF2-40B4-BE49-F238E27FC236}">
                  <a16:creationId xmlns:a16="http://schemas.microsoft.com/office/drawing/2014/main" id="{9F39727A-8B9B-10F4-C46E-65AB6B9DD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1763713"/>
              <a:ext cx="22225" cy="2063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42">
              <a:extLst>
                <a:ext uri="{FF2B5EF4-FFF2-40B4-BE49-F238E27FC236}">
                  <a16:creationId xmlns:a16="http://schemas.microsoft.com/office/drawing/2014/main" id="{E6ABD03E-5CCD-1C49-F2EE-F8D83C64D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38" y="1817688"/>
              <a:ext cx="20638" cy="2063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Shape A">
            <a:extLst>
              <a:ext uri="{FF2B5EF4-FFF2-40B4-BE49-F238E27FC236}">
                <a16:creationId xmlns:a16="http://schemas.microsoft.com/office/drawing/2014/main" id="{9E562A4F-0E43-047F-038B-165A2A554D9C}"/>
              </a:ext>
            </a:extLst>
          </p:cNvPr>
          <p:cNvGrpSpPr/>
          <p:nvPr/>
        </p:nvGrpSpPr>
        <p:grpSpPr>
          <a:xfrm>
            <a:off x="2258406" y="3681448"/>
            <a:ext cx="777775" cy="793064"/>
            <a:chOff x="1797051" y="1808163"/>
            <a:chExt cx="1292225" cy="1317625"/>
          </a:xfrm>
        </p:grpSpPr>
        <p:sp>
          <p:nvSpPr>
            <p:cNvPr id="27" name="Freeform 200">
              <a:extLst>
                <a:ext uri="{FF2B5EF4-FFF2-40B4-BE49-F238E27FC236}">
                  <a16:creationId xmlns:a16="http://schemas.microsoft.com/office/drawing/2014/main" id="{547F4E9B-2F83-9C2C-6883-0AAA4229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1808163"/>
              <a:ext cx="1258888" cy="1317625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321" y="878"/>
                </a:cxn>
                <a:cxn ang="0">
                  <a:pos x="751" y="527"/>
                </a:cxn>
                <a:cxn ang="0">
                  <a:pos x="839" y="439"/>
                </a:cxn>
                <a:cxn ang="0">
                  <a:pos x="751" y="351"/>
                </a:cxn>
                <a:cxn ang="0">
                  <a:pos x="321" y="0"/>
                </a:cxn>
                <a:cxn ang="0">
                  <a:pos x="0" y="139"/>
                </a:cxn>
              </a:cxnLst>
              <a:rect l="0" t="0" r="r" b="b"/>
              <a:pathLst>
                <a:path w="839" h="878">
                  <a:moveTo>
                    <a:pt x="0" y="739"/>
                  </a:moveTo>
                  <a:cubicBezTo>
                    <a:pt x="80" y="825"/>
                    <a:pt x="194" y="878"/>
                    <a:pt x="321" y="878"/>
                  </a:cubicBezTo>
                  <a:cubicBezTo>
                    <a:pt x="533" y="878"/>
                    <a:pt x="711" y="727"/>
                    <a:pt x="751" y="527"/>
                  </a:cubicBezTo>
                  <a:cubicBezTo>
                    <a:pt x="839" y="439"/>
                    <a:pt x="839" y="439"/>
                    <a:pt x="839" y="439"/>
                  </a:cubicBezTo>
                  <a:cubicBezTo>
                    <a:pt x="751" y="351"/>
                    <a:pt x="751" y="351"/>
                    <a:pt x="751" y="351"/>
                  </a:cubicBezTo>
                  <a:cubicBezTo>
                    <a:pt x="711" y="151"/>
                    <a:pt x="533" y="0"/>
                    <a:pt x="321" y="0"/>
                  </a:cubicBezTo>
                  <a:cubicBezTo>
                    <a:pt x="194" y="0"/>
                    <a:pt x="80" y="53"/>
                    <a:pt x="0" y="139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201">
              <a:extLst>
                <a:ext uri="{FF2B5EF4-FFF2-40B4-BE49-F238E27FC236}">
                  <a16:creationId xmlns:a16="http://schemas.microsoft.com/office/drawing/2014/main" id="{FAED4FF5-F289-05DB-7792-EBB4067B7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051" y="1982788"/>
              <a:ext cx="65088" cy="666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202">
              <a:extLst>
                <a:ext uri="{FF2B5EF4-FFF2-40B4-BE49-F238E27FC236}">
                  <a16:creationId xmlns:a16="http://schemas.microsoft.com/office/drawing/2014/main" id="{CA334C6E-44ED-39BC-6FE7-A5355AAEB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051" y="2884488"/>
              <a:ext cx="65088" cy="666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03">
              <a:extLst>
                <a:ext uri="{FF2B5EF4-FFF2-40B4-BE49-F238E27FC236}">
                  <a16:creationId xmlns:a16="http://schemas.microsoft.com/office/drawing/2014/main" id="{7D3391D1-7A4B-BBF0-A146-498298484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1917700"/>
              <a:ext cx="528638" cy="666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76" y="0"/>
                </a:cxn>
                <a:cxn ang="0">
                  <a:pos x="352" y="44"/>
                </a:cxn>
              </a:cxnLst>
              <a:rect l="0" t="0" r="r" b="b"/>
              <a:pathLst>
                <a:path w="352" h="45">
                  <a:moveTo>
                    <a:pt x="0" y="45"/>
                  </a:moveTo>
                  <a:cubicBezTo>
                    <a:pt x="52" y="16"/>
                    <a:pt x="112" y="0"/>
                    <a:pt x="176" y="0"/>
                  </a:cubicBezTo>
                  <a:cubicBezTo>
                    <a:pt x="240" y="0"/>
                    <a:pt x="300" y="16"/>
                    <a:pt x="352" y="44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04">
              <a:extLst>
                <a:ext uri="{FF2B5EF4-FFF2-40B4-BE49-F238E27FC236}">
                  <a16:creationId xmlns:a16="http://schemas.microsoft.com/office/drawing/2014/main" id="{2B1F0E02-C378-D9E1-A6D7-77DE9C1CF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6" y="1960563"/>
              <a:ext cx="95250" cy="95250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05">
              <a:extLst>
                <a:ext uri="{FF2B5EF4-FFF2-40B4-BE49-F238E27FC236}">
                  <a16:creationId xmlns:a16="http://schemas.microsoft.com/office/drawing/2014/main" id="{3363F5D6-CA8D-4DC9-2D89-73CB76177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876" y="2949575"/>
              <a:ext cx="5286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45"/>
                </a:cxn>
                <a:cxn ang="0">
                  <a:pos x="352" y="1"/>
                </a:cxn>
              </a:cxnLst>
              <a:rect l="0" t="0" r="r" b="b"/>
              <a:pathLst>
                <a:path w="352" h="45">
                  <a:moveTo>
                    <a:pt x="0" y="0"/>
                  </a:moveTo>
                  <a:cubicBezTo>
                    <a:pt x="52" y="29"/>
                    <a:pt x="112" y="45"/>
                    <a:pt x="176" y="45"/>
                  </a:cubicBezTo>
                  <a:cubicBezTo>
                    <a:pt x="240" y="45"/>
                    <a:pt x="300" y="29"/>
                    <a:pt x="352" y="1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206">
              <a:extLst>
                <a:ext uri="{FF2B5EF4-FFF2-40B4-BE49-F238E27FC236}">
                  <a16:creationId xmlns:a16="http://schemas.microsoft.com/office/drawing/2014/main" id="{9C57B93B-31D6-A80C-D005-1FF093B8B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576" y="2878138"/>
              <a:ext cx="95250" cy="95250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Secondary lines B">
            <a:extLst>
              <a:ext uri="{FF2B5EF4-FFF2-40B4-BE49-F238E27FC236}">
                <a16:creationId xmlns:a16="http://schemas.microsoft.com/office/drawing/2014/main" id="{8E3D9C69-8D0B-20EA-53EE-10F2987B5F40}"/>
              </a:ext>
            </a:extLst>
          </p:cNvPr>
          <p:cNvGrpSpPr/>
          <p:nvPr/>
        </p:nvGrpSpPr>
        <p:grpSpPr>
          <a:xfrm>
            <a:off x="3200319" y="4997850"/>
            <a:ext cx="455253" cy="105122"/>
            <a:chOff x="2935288" y="2998788"/>
            <a:chExt cx="873125" cy="201613"/>
          </a:xfrm>
        </p:grpSpPr>
        <p:sp>
          <p:nvSpPr>
            <p:cNvPr id="35" name="Freeform 143">
              <a:extLst>
                <a:ext uri="{FF2B5EF4-FFF2-40B4-BE49-F238E27FC236}">
                  <a16:creationId xmlns:a16="http://schemas.microsoft.com/office/drawing/2014/main" id="{4B18F4ED-5879-3534-C272-3B4D59B19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938" y="3173413"/>
              <a:ext cx="193675" cy="2698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29" y="0"/>
                </a:cxn>
              </a:cxnLst>
              <a:rect l="0" t="0" r="r" b="b"/>
              <a:pathLst>
                <a:path w="129" h="17">
                  <a:moveTo>
                    <a:pt x="0" y="17"/>
                  </a:moveTo>
                  <a:cubicBezTo>
                    <a:pt x="45" y="17"/>
                    <a:pt x="88" y="11"/>
                    <a:pt x="12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44">
              <a:extLst>
                <a:ext uri="{FF2B5EF4-FFF2-40B4-BE49-F238E27FC236}">
                  <a16:creationId xmlns:a16="http://schemas.microsoft.com/office/drawing/2014/main" id="{2C43A1B5-3268-3996-A265-F594A8BDB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3178175"/>
              <a:ext cx="63500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" y="9"/>
                </a:cxn>
              </a:cxnLst>
              <a:rect l="0" t="0" r="r" b="b"/>
              <a:pathLst>
                <a:path w="43" h="9">
                  <a:moveTo>
                    <a:pt x="0" y="0"/>
                  </a:moveTo>
                  <a:cubicBezTo>
                    <a:pt x="14" y="3"/>
                    <a:pt x="28" y="6"/>
                    <a:pt x="43" y="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45">
              <a:extLst>
                <a:ext uri="{FF2B5EF4-FFF2-40B4-BE49-F238E27FC236}">
                  <a16:creationId xmlns:a16="http://schemas.microsoft.com/office/drawing/2014/main" id="{A3740193-858C-B55D-ACCA-0FDFF2CE1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288" y="2998788"/>
              <a:ext cx="212725" cy="141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94"/>
                </a:cxn>
              </a:cxnLst>
              <a:rect l="0" t="0" r="r" b="b"/>
              <a:pathLst>
                <a:path w="142" h="94">
                  <a:moveTo>
                    <a:pt x="0" y="0"/>
                  </a:moveTo>
                  <a:cubicBezTo>
                    <a:pt x="41" y="39"/>
                    <a:pt x="89" y="71"/>
                    <a:pt x="142" y="9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46">
              <a:extLst>
                <a:ext uri="{FF2B5EF4-FFF2-40B4-BE49-F238E27FC236}">
                  <a16:creationId xmlns:a16="http://schemas.microsoft.com/office/drawing/2014/main" id="{45F211CE-F54A-3897-7B25-5E5DEBB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3128963"/>
              <a:ext cx="41275" cy="1746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0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cubicBezTo>
                    <a:pt x="9" y="8"/>
                    <a:pt x="18" y="4"/>
                    <a:pt x="27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47">
              <a:extLst>
                <a:ext uri="{FF2B5EF4-FFF2-40B4-BE49-F238E27FC236}">
                  <a16:creationId xmlns:a16="http://schemas.microsoft.com/office/drawing/2014/main" id="{BA844F16-782B-2BC2-CAC2-868433B36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463" y="3148013"/>
              <a:ext cx="20638" cy="222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9" y="13"/>
                </a:cxn>
                <a:cxn ang="0">
                  <a:pos x="12" y="5"/>
                </a:cxn>
                <a:cxn ang="0">
                  <a:pos x="5" y="1"/>
                </a:cxn>
                <a:cxn ang="0">
                  <a:pos x="1" y="9"/>
                </a:cxn>
              </a:cxnLst>
              <a:rect l="0" t="0" r="r" b="b"/>
              <a:pathLst>
                <a:path w="13" h="14">
                  <a:moveTo>
                    <a:pt x="1" y="9"/>
                  </a:moveTo>
                  <a:cubicBezTo>
                    <a:pt x="2" y="12"/>
                    <a:pt x="5" y="14"/>
                    <a:pt x="9" y="13"/>
                  </a:cubicBezTo>
                  <a:cubicBezTo>
                    <a:pt x="12" y="12"/>
                    <a:pt x="13" y="8"/>
                    <a:pt x="12" y="5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6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48">
              <a:extLst>
                <a:ext uri="{FF2B5EF4-FFF2-40B4-BE49-F238E27FC236}">
                  <a16:creationId xmlns:a16="http://schemas.microsoft.com/office/drawing/2014/main" id="{9B5AF492-2486-D5DF-A5CA-3C68246EB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094038"/>
              <a:ext cx="19050" cy="222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9" y="13"/>
                </a:cxn>
                <a:cxn ang="0">
                  <a:pos x="12" y="5"/>
                </a:cxn>
                <a:cxn ang="0">
                  <a:pos x="5" y="1"/>
                </a:cxn>
                <a:cxn ang="0">
                  <a:pos x="1" y="9"/>
                </a:cxn>
              </a:cxnLst>
              <a:rect l="0" t="0" r="r" b="b"/>
              <a:pathLst>
                <a:path w="13" h="14">
                  <a:moveTo>
                    <a:pt x="1" y="9"/>
                  </a:moveTo>
                  <a:cubicBezTo>
                    <a:pt x="2" y="12"/>
                    <a:pt x="5" y="14"/>
                    <a:pt x="9" y="13"/>
                  </a:cubicBezTo>
                  <a:cubicBezTo>
                    <a:pt x="12" y="12"/>
                    <a:pt x="13" y="8"/>
                    <a:pt x="12" y="5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6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Shape B">
            <a:extLst>
              <a:ext uri="{FF2B5EF4-FFF2-40B4-BE49-F238E27FC236}">
                <a16:creationId xmlns:a16="http://schemas.microsoft.com/office/drawing/2014/main" id="{E1A5D2A2-CE84-3365-EC1C-ED8526B24F7C}"/>
              </a:ext>
            </a:extLst>
          </p:cNvPr>
          <p:cNvGrpSpPr/>
          <p:nvPr/>
        </p:nvGrpSpPr>
        <p:grpSpPr>
          <a:xfrm>
            <a:off x="3186685" y="4269578"/>
            <a:ext cx="766028" cy="780126"/>
            <a:chOff x="2922588" y="1808163"/>
            <a:chExt cx="1293813" cy="1317625"/>
          </a:xfrm>
        </p:grpSpPr>
        <p:sp>
          <p:nvSpPr>
            <p:cNvPr id="42" name="Freeform 193">
              <a:extLst>
                <a:ext uri="{FF2B5EF4-FFF2-40B4-BE49-F238E27FC236}">
                  <a16:creationId xmlns:a16="http://schemas.microsoft.com/office/drawing/2014/main" id="{9B856069-7EC7-FFD9-6506-8B5E540DE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6" y="1808163"/>
              <a:ext cx="1260475" cy="1317625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322" y="878"/>
                </a:cxn>
                <a:cxn ang="0">
                  <a:pos x="752" y="527"/>
                </a:cxn>
                <a:cxn ang="0">
                  <a:pos x="840" y="439"/>
                </a:cxn>
                <a:cxn ang="0">
                  <a:pos x="752" y="351"/>
                </a:cxn>
                <a:cxn ang="0">
                  <a:pos x="322" y="0"/>
                </a:cxn>
                <a:cxn ang="0">
                  <a:pos x="0" y="139"/>
                </a:cxn>
              </a:cxnLst>
              <a:rect l="0" t="0" r="r" b="b"/>
              <a:pathLst>
                <a:path w="840" h="878">
                  <a:moveTo>
                    <a:pt x="0" y="739"/>
                  </a:moveTo>
                  <a:cubicBezTo>
                    <a:pt x="80" y="825"/>
                    <a:pt x="195" y="878"/>
                    <a:pt x="322" y="878"/>
                  </a:cubicBezTo>
                  <a:cubicBezTo>
                    <a:pt x="534" y="878"/>
                    <a:pt x="711" y="727"/>
                    <a:pt x="752" y="527"/>
                  </a:cubicBezTo>
                  <a:cubicBezTo>
                    <a:pt x="840" y="439"/>
                    <a:pt x="840" y="439"/>
                    <a:pt x="840" y="439"/>
                  </a:cubicBezTo>
                  <a:cubicBezTo>
                    <a:pt x="752" y="351"/>
                    <a:pt x="752" y="351"/>
                    <a:pt x="752" y="351"/>
                  </a:cubicBezTo>
                  <a:cubicBezTo>
                    <a:pt x="711" y="151"/>
                    <a:pt x="534" y="0"/>
                    <a:pt x="322" y="0"/>
                  </a:cubicBezTo>
                  <a:cubicBezTo>
                    <a:pt x="195" y="0"/>
                    <a:pt x="80" y="53"/>
                    <a:pt x="0" y="139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194">
              <a:extLst>
                <a:ext uri="{FF2B5EF4-FFF2-40B4-BE49-F238E27FC236}">
                  <a16:creationId xmlns:a16="http://schemas.microsoft.com/office/drawing/2014/main" id="{AA2C51A0-1400-EB1C-7E6D-ECF1935F0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588" y="1982788"/>
              <a:ext cx="66675" cy="666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Oval 195">
              <a:extLst>
                <a:ext uri="{FF2B5EF4-FFF2-40B4-BE49-F238E27FC236}">
                  <a16:creationId xmlns:a16="http://schemas.microsoft.com/office/drawing/2014/main" id="{05EBD3AA-109C-DE15-5AA6-38FE7565B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588" y="2884488"/>
              <a:ext cx="66675" cy="666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96">
              <a:extLst>
                <a:ext uri="{FF2B5EF4-FFF2-40B4-BE49-F238E27FC236}">
                  <a16:creationId xmlns:a16="http://schemas.microsoft.com/office/drawing/2014/main" id="{BFF5051E-7544-39E6-AAC9-9BCE7A00B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1917700"/>
              <a:ext cx="527050" cy="666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76" y="0"/>
                </a:cxn>
                <a:cxn ang="0">
                  <a:pos x="351" y="44"/>
                </a:cxn>
              </a:cxnLst>
              <a:rect l="0" t="0" r="r" b="b"/>
              <a:pathLst>
                <a:path w="351" h="45">
                  <a:moveTo>
                    <a:pt x="0" y="45"/>
                  </a:moveTo>
                  <a:cubicBezTo>
                    <a:pt x="52" y="16"/>
                    <a:pt x="112" y="0"/>
                    <a:pt x="176" y="0"/>
                  </a:cubicBezTo>
                  <a:cubicBezTo>
                    <a:pt x="239" y="0"/>
                    <a:pt x="299" y="16"/>
                    <a:pt x="351" y="44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Oval 197">
              <a:extLst>
                <a:ext uri="{FF2B5EF4-FFF2-40B4-BE49-F238E27FC236}">
                  <a16:creationId xmlns:a16="http://schemas.microsoft.com/office/drawing/2014/main" id="{6422717C-DA63-15BC-28BC-9379D7D73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1" y="1960563"/>
              <a:ext cx="95250" cy="95250"/>
            </a:xfrm>
            <a:prstGeom prst="ellips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98">
              <a:extLst>
                <a:ext uri="{FF2B5EF4-FFF2-40B4-BE49-F238E27FC236}">
                  <a16:creationId xmlns:a16="http://schemas.microsoft.com/office/drawing/2014/main" id="{C36479FD-C487-410C-280F-120D00009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2949575"/>
              <a:ext cx="527050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45"/>
                </a:cxn>
                <a:cxn ang="0">
                  <a:pos x="351" y="1"/>
                </a:cxn>
              </a:cxnLst>
              <a:rect l="0" t="0" r="r" b="b"/>
              <a:pathLst>
                <a:path w="351" h="45">
                  <a:moveTo>
                    <a:pt x="0" y="0"/>
                  </a:moveTo>
                  <a:cubicBezTo>
                    <a:pt x="52" y="29"/>
                    <a:pt x="112" y="45"/>
                    <a:pt x="176" y="45"/>
                  </a:cubicBezTo>
                  <a:cubicBezTo>
                    <a:pt x="239" y="45"/>
                    <a:pt x="299" y="29"/>
                    <a:pt x="351" y="1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199">
              <a:extLst>
                <a:ext uri="{FF2B5EF4-FFF2-40B4-BE49-F238E27FC236}">
                  <a16:creationId xmlns:a16="http://schemas.microsoft.com/office/drawing/2014/main" id="{9585EDC6-9672-0E22-79FF-398535DA3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1" y="2878138"/>
              <a:ext cx="95250" cy="95250"/>
            </a:xfrm>
            <a:prstGeom prst="ellipse">
              <a:avLst/>
            </a:pr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1" name="Shape F">
            <a:extLst>
              <a:ext uri="{FF2B5EF4-FFF2-40B4-BE49-F238E27FC236}">
                <a16:creationId xmlns:a16="http://schemas.microsoft.com/office/drawing/2014/main" id="{4F6BE26F-4F70-2D81-895B-A8F392AB8FE0}"/>
              </a:ext>
            </a:extLst>
          </p:cNvPr>
          <p:cNvGrpSpPr/>
          <p:nvPr/>
        </p:nvGrpSpPr>
        <p:grpSpPr>
          <a:xfrm>
            <a:off x="3997874" y="4875123"/>
            <a:ext cx="785011" cy="800439"/>
            <a:chOff x="5176838" y="1808163"/>
            <a:chExt cx="1292226" cy="1317625"/>
          </a:xfrm>
        </p:grpSpPr>
        <p:sp>
          <p:nvSpPr>
            <p:cNvPr id="72" name="Freeform 179">
              <a:extLst>
                <a:ext uri="{FF2B5EF4-FFF2-40B4-BE49-F238E27FC236}">
                  <a16:creationId xmlns:a16="http://schemas.microsoft.com/office/drawing/2014/main" id="{2324D1EA-8B57-3920-9C77-093AACA30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76" y="1808163"/>
              <a:ext cx="1258888" cy="1317625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321" y="878"/>
                </a:cxn>
                <a:cxn ang="0">
                  <a:pos x="751" y="527"/>
                </a:cxn>
                <a:cxn ang="0">
                  <a:pos x="839" y="439"/>
                </a:cxn>
                <a:cxn ang="0">
                  <a:pos x="751" y="351"/>
                </a:cxn>
                <a:cxn ang="0">
                  <a:pos x="321" y="0"/>
                </a:cxn>
                <a:cxn ang="0">
                  <a:pos x="0" y="139"/>
                </a:cxn>
              </a:cxnLst>
              <a:rect l="0" t="0" r="r" b="b"/>
              <a:pathLst>
                <a:path w="839" h="878">
                  <a:moveTo>
                    <a:pt x="0" y="739"/>
                  </a:moveTo>
                  <a:cubicBezTo>
                    <a:pt x="80" y="825"/>
                    <a:pt x="194" y="878"/>
                    <a:pt x="321" y="878"/>
                  </a:cubicBezTo>
                  <a:cubicBezTo>
                    <a:pt x="533" y="878"/>
                    <a:pt x="711" y="727"/>
                    <a:pt x="751" y="527"/>
                  </a:cubicBezTo>
                  <a:cubicBezTo>
                    <a:pt x="839" y="439"/>
                    <a:pt x="839" y="439"/>
                    <a:pt x="839" y="439"/>
                  </a:cubicBezTo>
                  <a:cubicBezTo>
                    <a:pt x="751" y="351"/>
                    <a:pt x="751" y="351"/>
                    <a:pt x="751" y="351"/>
                  </a:cubicBezTo>
                  <a:cubicBezTo>
                    <a:pt x="711" y="151"/>
                    <a:pt x="533" y="0"/>
                    <a:pt x="321" y="0"/>
                  </a:cubicBezTo>
                  <a:cubicBezTo>
                    <a:pt x="194" y="0"/>
                    <a:pt x="80" y="53"/>
                    <a:pt x="0" y="139"/>
                  </a:cubicBezTo>
                </a:path>
              </a:pathLst>
            </a:cu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Oval 180">
              <a:extLst>
                <a:ext uri="{FF2B5EF4-FFF2-40B4-BE49-F238E27FC236}">
                  <a16:creationId xmlns:a16="http://schemas.microsoft.com/office/drawing/2014/main" id="{2AC6648B-9262-C552-2D93-EA5261BE1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1982788"/>
              <a:ext cx="65088" cy="66675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Oval 181">
              <a:extLst>
                <a:ext uri="{FF2B5EF4-FFF2-40B4-BE49-F238E27FC236}">
                  <a16:creationId xmlns:a16="http://schemas.microsoft.com/office/drawing/2014/main" id="{A44659AA-79CF-779A-22C5-ACBAB07E2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2884488"/>
              <a:ext cx="65088" cy="66675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82">
              <a:extLst>
                <a:ext uri="{FF2B5EF4-FFF2-40B4-BE49-F238E27FC236}">
                  <a16:creationId xmlns:a16="http://schemas.microsoft.com/office/drawing/2014/main" id="{E14A53C6-85A2-3F52-B951-C1E55EC8D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1917700"/>
              <a:ext cx="528638" cy="6667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76" y="0"/>
                </a:cxn>
                <a:cxn ang="0">
                  <a:pos x="352" y="44"/>
                </a:cxn>
              </a:cxnLst>
              <a:rect l="0" t="0" r="r" b="b"/>
              <a:pathLst>
                <a:path w="352" h="45">
                  <a:moveTo>
                    <a:pt x="0" y="45"/>
                  </a:moveTo>
                  <a:cubicBezTo>
                    <a:pt x="52" y="16"/>
                    <a:pt x="112" y="0"/>
                    <a:pt x="176" y="0"/>
                  </a:cubicBezTo>
                  <a:cubicBezTo>
                    <a:pt x="240" y="0"/>
                    <a:pt x="300" y="16"/>
                    <a:pt x="352" y="44"/>
                  </a:cubicBezTo>
                </a:path>
              </a:pathLst>
            </a:cu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Oval 183">
              <a:extLst>
                <a:ext uri="{FF2B5EF4-FFF2-40B4-BE49-F238E27FC236}">
                  <a16:creationId xmlns:a16="http://schemas.microsoft.com/office/drawing/2014/main" id="{8E313891-7C84-9EBB-0E88-CB44C0D07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63" y="1960563"/>
              <a:ext cx="95250" cy="95250"/>
            </a:xfrm>
            <a:prstGeom prst="ellipse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84">
              <a:extLst>
                <a:ext uri="{FF2B5EF4-FFF2-40B4-BE49-F238E27FC236}">
                  <a16:creationId xmlns:a16="http://schemas.microsoft.com/office/drawing/2014/main" id="{E494161E-653D-6DFD-4EBC-2A807EC0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2949575"/>
              <a:ext cx="5286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6" y="45"/>
                </a:cxn>
                <a:cxn ang="0">
                  <a:pos x="352" y="1"/>
                </a:cxn>
              </a:cxnLst>
              <a:rect l="0" t="0" r="r" b="b"/>
              <a:pathLst>
                <a:path w="352" h="45">
                  <a:moveTo>
                    <a:pt x="0" y="0"/>
                  </a:moveTo>
                  <a:cubicBezTo>
                    <a:pt x="52" y="29"/>
                    <a:pt x="112" y="45"/>
                    <a:pt x="176" y="45"/>
                  </a:cubicBezTo>
                  <a:cubicBezTo>
                    <a:pt x="240" y="45"/>
                    <a:pt x="300" y="29"/>
                    <a:pt x="352" y="1"/>
                  </a:cubicBezTo>
                </a:path>
              </a:pathLst>
            </a:cu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Oval 185">
              <a:extLst>
                <a:ext uri="{FF2B5EF4-FFF2-40B4-BE49-F238E27FC236}">
                  <a16:creationId xmlns:a16="http://schemas.microsoft.com/office/drawing/2014/main" id="{6F5EB2E0-7C4E-2442-0D6C-FD588D9D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363" y="2878138"/>
              <a:ext cx="95250" cy="95250"/>
            </a:xfrm>
            <a:prstGeom prst="ellipse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Secondary lines A">
            <a:extLst>
              <a:ext uri="{FF2B5EF4-FFF2-40B4-BE49-F238E27FC236}">
                <a16:creationId xmlns:a16="http://schemas.microsoft.com/office/drawing/2014/main" id="{6D4B63DD-4E46-4863-9521-84F8E7BA616E}"/>
              </a:ext>
            </a:extLst>
          </p:cNvPr>
          <p:cNvGrpSpPr/>
          <p:nvPr/>
        </p:nvGrpSpPr>
        <p:grpSpPr>
          <a:xfrm>
            <a:off x="4003731" y="4813066"/>
            <a:ext cx="526766" cy="121415"/>
            <a:chOff x="1808163" y="1733550"/>
            <a:chExt cx="874713" cy="201613"/>
          </a:xfrm>
        </p:grpSpPr>
        <p:sp>
          <p:nvSpPr>
            <p:cNvPr id="80" name="Freeform 137">
              <a:extLst>
                <a:ext uri="{FF2B5EF4-FFF2-40B4-BE49-F238E27FC236}">
                  <a16:creationId xmlns:a16="http://schemas.microsoft.com/office/drawing/2014/main" id="{57A95C0C-68F6-44DC-4CDD-662BB641C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1" y="1733550"/>
              <a:ext cx="192088" cy="25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17"/>
                </a:cxn>
              </a:cxnLst>
              <a:rect l="0" t="0" r="r" b="b"/>
              <a:pathLst>
                <a:path w="128" h="17">
                  <a:moveTo>
                    <a:pt x="0" y="0"/>
                  </a:moveTo>
                  <a:cubicBezTo>
                    <a:pt x="44" y="0"/>
                    <a:pt x="87" y="6"/>
                    <a:pt x="128" y="1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38">
              <a:extLst>
                <a:ext uri="{FF2B5EF4-FFF2-40B4-BE49-F238E27FC236}">
                  <a16:creationId xmlns:a16="http://schemas.microsoft.com/office/drawing/2014/main" id="{E977E62B-23E9-1C76-BFC5-C5535A8B1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6" y="1741488"/>
              <a:ext cx="63500" cy="1270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3" y="0"/>
                </a:cxn>
              </a:cxnLst>
              <a:rect l="0" t="0" r="r" b="b"/>
              <a:pathLst>
                <a:path w="43" h="9">
                  <a:moveTo>
                    <a:pt x="0" y="9"/>
                  </a:moveTo>
                  <a:cubicBezTo>
                    <a:pt x="14" y="6"/>
                    <a:pt x="29" y="3"/>
                    <a:pt x="4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39">
              <a:extLst>
                <a:ext uri="{FF2B5EF4-FFF2-40B4-BE49-F238E27FC236}">
                  <a16:creationId xmlns:a16="http://schemas.microsoft.com/office/drawing/2014/main" id="{CA685DB4-51F8-18D4-4D03-1E2937A3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1793875"/>
              <a:ext cx="212725" cy="14128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42" y="0"/>
                </a:cxn>
              </a:cxnLst>
              <a:rect l="0" t="0" r="r" b="b"/>
              <a:pathLst>
                <a:path w="142" h="94">
                  <a:moveTo>
                    <a:pt x="0" y="94"/>
                  </a:moveTo>
                  <a:cubicBezTo>
                    <a:pt x="41" y="55"/>
                    <a:pt x="89" y="23"/>
                    <a:pt x="14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40">
              <a:extLst>
                <a:ext uri="{FF2B5EF4-FFF2-40B4-BE49-F238E27FC236}">
                  <a16:creationId xmlns:a16="http://schemas.microsoft.com/office/drawing/2014/main" id="{C499A7CB-E1FD-D704-577C-7F2E01E8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1785938"/>
              <a:ext cx="42863" cy="19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2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cubicBezTo>
                    <a:pt x="9" y="4"/>
                    <a:pt x="19" y="8"/>
                    <a:pt x="28" y="1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141">
              <a:extLst>
                <a:ext uri="{FF2B5EF4-FFF2-40B4-BE49-F238E27FC236}">
                  <a16:creationId xmlns:a16="http://schemas.microsoft.com/office/drawing/2014/main" id="{989BE7F3-FA66-A839-2D70-2BDE2EEA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1763713"/>
              <a:ext cx="22225" cy="2063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142">
              <a:extLst>
                <a:ext uri="{FF2B5EF4-FFF2-40B4-BE49-F238E27FC236}">
                  <a16:creationId xmlns:a16="http://schemas.microsoft.com/office/drawing/2014/main" id="{F434B2B4-1292-8F52-A2B7-AAAC114F0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38" y="1817688"/>
              <a:ext cx="20638" cy="2063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6" name="Main circle">
            <a:extLst>
              <a:ext uri="{FF2B5EF4-FFF2-40B4-BE49-F238E27FC236}">
                <a16:creationId xmlns:a16="http://schemas.microsoft.com/office/drawing/2014/main" id="{9801DEEE-2322-140A-6D62-0D2CACFF4C6C}"/>
              </a:ext>
            </a:extLst>
          </p:cNvPr>
          <p:cNvGrpSpPr/>
          <p:nvPr/>
        </p:nvGrpSpPr>
        <p:grpSpPr>
          <a:xfrm>
            <a:off x="94973" y="4748655"/>
            <a:ext cx="1605696" cy="1603758"/>
            <a:chOff x="1717677" y="1863796"/>
            <a:chExt cx="1430336" cy="1428610"/>
          </a:xfrm>
        </p:grpSpPr>
        <p:sp>
          <p:nvSpPr>
            <p:cNvPr id="87" name="Freeform 450">
              <a:extLst>
                <a:ext uri="{FF2B5EF4-FFF2-40B4-BE49-F238E27FC236}">
                  <a16:creationId xmlns:a16="http://schemas.microsoft.com/office/drawing/2014/main" id="{7985E751-FCB9-0F1D-DD26-750589263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2947988"/>
              <a:ext cx="433388" cy="120650"/>
            </a:xfrm>
            <a:custGeom>
              <a:avLst/>
              <a:gdLst/>
              <a:ahLst/>
              <a:cxnLst>
                <a:cxn ang="0">
                  <a:pos x="330" y="82"/>
                </a:cxn>
                <a:cxn ang="0">
                  <a:pos x="246" y="92"/>
                </a:cxn>
                <a:cxn ang="0">
                  <a:pos x="0" y="0"/>
                </a:cxn>
              </a:cxnLst>
              <a:rect l="0" t="0" r="r" b="b"/>
              <a:pathLst>
                <a:path w="330" h="92">
                  <a:moveTo>
                    <a:pt x="330" y="82"/>
                  </a:moveTo>
                  <a:cubicBezTo>
                    <a:pt x="303" y="89"/>
                    <a:pt x="275" y="92"/>
                    <a:pt x="246" y="92"/>
                  </a:cubicBezTo>
                  <a:cubicBezTo>
                    <a:pt x="152" y="92"/>
                    <a:pt x="66" y="5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451">
              <a:extLst>
                <a:ext uri="{FF2B5EF4-FFF2-40B4-BE49-F238E27FC236}">
                  <a16:creationId xmlns:a16="http://schemas.microsoft.com/office/drawing/2014/main" id="{18135797-4F29-88ED-DD32-8B3A031C2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0" y="2082801"/>
              <a:ext cx="363538" cy="122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0" y="0"/>
                </a:cxn>
                <a:cxn ang="0">
                  <a:pos x="276" y="92"/>
                </a:cxn>
              </a:cxnLst>
              <a:rect l="0" t="0" r="r" b="b"/>
              <a:pathLst>
                <a:path w="276" h="92">
                  <a:moveTo>
                    <a:pt x="0" y="1"/>
                  </a:moveTo>
                  <a:cubicBezTo>
                    <a:pt x="10" y="1"/>
                    <a:pt x="20" y="0"/>
                    <a:pt x="30" y="0"/>
                  </a:cubicBezTo>
                  <a:cubicBezTo>
                    <a:pt x="124" y="0"/>
                    <a:pt x="210" y="35"/>
                    <a:pt x="276" y="9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Oval 452">
              <a:extLst>
                <a:ext uri="{FF2B5EF4-FFF2-40B4-BE49-F238E27FC236}">
                  <a16:creationId xmlns:a16="http://schemas.microsoft.com/office/drawing/2014/main" id="{83E5DF3E-06F8-1E3D-65B1-16D136E0D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413" y="1920876"/>
              <a:ext cx="1314450" cy="1312863"/>
            </a:xfrm>
            <a:prstGeom prst="ellipse">
              <a:avLst/>
            </a:prstGeom>
            <a:noFill/>
            <a:ln w="12700" cap="flat">
              <a:solidFill>
                <a:schemeClr val="tx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453">
              <a:extLst>
                <a:ext uri="{FF2B5EF4-FFF2-40B4-BE49-F238E27FC236}">
                  <a16:creationId xmlns:a16="http://schemas.microsoft.com/office/drawing/2014/main" id="{E3FA2DA6-B8B2-A040-5E0A-2C1247BC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1920876"/>
              <a:ext cx="65088" cy="682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52"/>
                </a:cxn>
              </a:cxnLst>
              <a:rect l="0" t="0" r="r" b="b"/>
              <a:pathLst>
                <a:path w="49" h="52">
                  <a:moveTo>
                    <a:pt x="49" y="0"/>
                  </a:moveTo>
                  <a:cubicBezTo>
                    <a:pt x="16" y="18"/>
                    <a:pt x="0" y="52"/>
                    <a:pt x="0" y="52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454">
              <a:extLst>
                <a:ext uri="{FF2B5EF4-FFF2-40B4-BE49-F238E27FC236}">
                  <a16:creationId xmlns:a16="http://schemas.microsoft.com/office/drawing/2014/main" id="{5FF35703-8EAE-3798-2BA0-57ECD21B5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2578101"/>
              <a:ext cx="68263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49"/>
                </a:cxn>
              </a:cxnLst>
              <a:rect l="0" t="0" r="r" b="b"/>
              <a:pathLst>
                <a:path w="52" h="49">
                  <a:moveTo>
                    <a:pt x="0" y="0"/>
                  </a:moveTo>
                  <a:cubicBezTo>
                    <a:pt x="18" y="33"/>
                    <a:pt x="52" y="49"/>
                    <a:pt x="52" y="49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455">
              <a:extLst>
                <a:ext uri="{FF2B5EF4-FFF2-40B4-BE49-F238E27FC236}">
                  <a16:creationId xmlns:a16="http://schemas.microsoft.com/office/drawing/2014/main" id="{13D0AF6A-064D-D7CB-3C7A-49169DE8B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3165476"/>
              <a:ext cx="63500" cy="6826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49" y="0"/>
                </a:cxn>
              </a:cxnLst>
              <a:rect l="0" t="0" r="r" b="b"/>
              <a:pathLst>
                <a:path w="49" h="52">
                  <a:moveTo>
                    <a:pt x="0" y="52"/>
                  </a:moveTo>
                  <a:cubicBezTo>
                    <a:pt x="33" y="34"/>
                    <a:pt x="49" y="0"/>
                    <a:pt x="49" y="0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456">
              <a:extLst>
                <a:ext uri="{FF2B5EF4-FFF2-40B4-BE49-F238E27FC236}">
                  <a16:creationId xmlns:a16="http://schemas.microsoft.com/office/drawing/2014/main" id="{9AA25888-C6B2-0370-DA85-0E350CD3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2513013"/>
              <a:ext cx="68263" cy="65088"/>
            </a:xfrm>
            <a:custGeom>
              <a:avLst/>
              <a:gdLst/>
              <a:ahLst/>
              <a:cxnLst>
                <a:cxn ang="0">
                  <a:pos x="52" y="49"/>
                </a:cxn>
                <a:cxn ang="0">
                  <a:pos x="0" y="0"/>
                </a:cxn>
              </a:cxnLst>
              <a:rect l="0" t="0" r="r" b="b"/>
              <a:pathLst>
                <a:path w="52" h="49">
                  <a:moveTo>
                    <a:pt x="52" y="49"/>
                  </a:moveTo>
                  <a:cubicBezTo>
                    <a:pt x="34" y="16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Oval 452">
              <a:extLst>
                <a:ext uri="{FF2B5EF4-FFF2-40B4-BE49-F238E27FC236}">
                  <a16:creationId xmlns:a16="http://schemas.microsoft.com/office/drawing/2014/main" id="{78F36707-91CB-8921-A23A-0A25CEAB0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206" y="1920876"/>
              <a:ext cx="1314450" cy="1312863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ArchUp">
                <a:avLst/>
              </a:prstTxWarp>
            </a:bodyPr>
            <a:lstStyle/>
            <a:p>
              <a:r>
                <a:rPr lang="en-US" sz="900" dirty="0">
                  <a:latin typeface="Nexa Light"/>
                </a:rPr>
                <a:t> </a:t>
              </a:r>
              <a:endParaRPr lang="ru-RU" sz="900" dirty="0"/>
            </a:p>
          </p:txBody>
        </p:sp>
        <p:sp>
          <p:nvSpPr>
            <p:cNvPr id="95" name="Oval 452">
              <a:extLst>
                <a:ext uri="{FF2B5EF4-FFF2-40B4-BE49-F238E27FC236}">
                  <a16:creationId xmlns:a16="http://schemas.microsoft.com/office/drawing/2014/main" id="{A2A294BB-B504-216C-0D54-5D56434AD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677" y="1863796"/>
              <a:ext cx="1430336" cy="1428610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ArchDown">
                <a:avLst/>
              </a:prstTxWarp>
            </a:bodyPr>
            <a:lstStyle/>
            <a:p>
              <a:r>
                <a:rPr lang="en-US" sz="900" dirty="0">
                  <a:latin typeface="Nexa Light"/>
                </a:rPr>
                <a:t>                                </a:t>
              </a:r>
              <a:endParaRPr lang="ru-RU" sz="900" dirty="0"/>
            </a:p>
          </p:txBody>
        </p:sp>
      </p:grpSp>
      <p:sp>
        <p:nvSpPr>
          <p:cNvPr id="96" name="Circle">
            <a:extLst>
              <a:ext uri="{FF2B5EF4-FFF2-40B4-BE49-F238E27FC236}">
                <a16:creationId xmlns:a16="http://schemas.microsoft.com/office/drawing/2014/main" id="{D06B6C83-67D0-F8AF-E99D-C149D47F622A}"/>
              </a:ext>
            </a:extLst>
          </p:cNvPr>
          <p:cNvSpPr/>
          <p:nvPr/>
        </p:nvSpPr>
        <p:spPr>
          <a:xfrm>
            <a:off x="76728" y="4728754"/>
            <a:ext cx="1648440" cy="1648440"/>
          </a:xfrm>
          <a:prstGeom prst="ellips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Freeform 530">
            <a:extLst>
              <a:ext uri="{FF2B5EF4-FFF2-40B4-BE49-F238E27FC236}">
                <a16:creationId xmlns:a16="http://schemas.microsoft.com/office/drawing/2014/main" id="{F6384B0D-2E86-3EDA-9A71-29F9349A247A}"/>
              </a:ext>
            </a:extLst>
          </p:cNvPr>
          <p:cNvSpPr>
            <a:spLocks/>
          </p:cNvSpPr>
          <p:nvPr/>
        </p:nvSpPr>
        <p:spPr bwMode="auto">
          <a:xfrm flipV="1">
            <a:off x="969995" y="4101643"/>
            <a:ext cx="1157971" cy="561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" y="215"/>
              </a:cxn>
              <a:cxn ang="0">
                <a:pos x="710" y="215"/>
              </a:cxn>
            </a:cxnLst>
            <a:rect l="0" t="0" r="r" b="b"/>
            <a:pathLst>
              <a:path w="710" h="215">
                <a:moveTo>
                  <a:pt x="0" y="0"/>
                </a:moveTo>
                <a:lnTo>
                  <a:pt x="215" y="215"/>
                </a:lnTo>
                <a:lnTo>
                  <a:pt x="710" y="215"/>
                </a:lnTo>
              </a:path>
            </a:pathLst>
          </a:custGeom>
          <a:noFill/>
          <a:ln w="12700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Freeform 530">
            <a:extLst>
              <a:ext uri="{FF2B5EF4-FFF2-40B4-BE49-F238E27FC236}">
                <a16:creationId xmlns:a16="http://schemas.microsoft.com/office/drawing/2014/main" id="{CA66342D-3042-4B10-89AB-76539F4294A6}"/>
              </a:ext>
            </a:extLst>
          </p:cNvPr>
          <p:cNvSpPr>
            <a:spLocks/>
          </p:cNvSpPr>
          <p:nvPr/>
        </p:nvSpPr>
        <p:spPr bwMode="auto">
          <a:xfrm flipV="1">
            <a:off x="1589611" y="4691163"/>
            <a:ext cx="1376766" cy="367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" y="215"/>
              </a:cxn>
              <a:cxn ang="0">
                <a:pos x="710" y="215"/>
              </a:cxn>
            </a:cxnLst>
            <a:rect l="0" t="0" r="r" b="b"/>
            <a:pathLst>
              <a:path w="710" h="215">
                <a:moveTo>
                  <a:pt x="0" y="0"/>
                </a:moveTo>
                <a:lnTo>
                  <a:pt x="215" y="215"/>
                </a:lnTo>
                <a:lnTo>
                  <a:pt x="710" y="215"/>
                </a:lnTo>
              </a:path>
            </a:pathLst>
          </a:custGeom>
          <a:noFill/>
          <a:ln w="12700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" name="Freeform 530">
            <a:extLst>
              <a:ext uri="{FF2B5EF4-FFF2-40B4-BE49-F238E27FC236}">
                <a16:creationId xmlns:a16="http://schemas.microsoft.com/office/drawing/2014/main" id="{6918B0BB-1A9C-819B-C50E-698FEB2BC15D}"/>
              </a:ext>
            </a:extLst>
          </p:cNvPr>
          <p:cNvSpPr>
            <a:spLocks/>
          </p:cNvSpPr>
          <p:nvPr/>
        </p:nvSpPr>
        <p:spPr bwMode="auto">
          <a:xfrm flipV="1">
            <a:off x="1826938" y="5300968"/>
            <a:ext cx="2071258" cy="4417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5" y="215"/>
              </a:cxn>
              <a:cxn ang="0">
                <a:pos x="710" y="215"/>
              </a:cxn>
            </a:cxnLst>
            <a:rect l="0" t="0" r="r" b="b"/>
            <a:pathLst>
              <a:path w="710" h="215">
                <a:moveTo>
                  <a:pt x="0" y="0"/>
                </a:moveTo>
                <a:lnTo>
                  <a:pt x="215" y="215"/>
                </a:lnTo>
                <a:lnTo>
                  <a:pt x="710" y="215"/>
                </a:lnTo>
              </a:path>
            </a:pathLst>
          </a:custGeom>
          <a:noFill/>
          <a:ln w="12700" cap="flat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249849" y="375575"/>
            <a:ext cx="24392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6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Артек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162767" y="-4270"/>
            <a:ext cx="3158515" cy="171737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2825140"/>
              <a:gd name="connsiteY0" fmla="*/ 30053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3158515"/>
              <a:gd name="connsiteY0" fmla="*/ 0 h 1745945"/>
              <a:gd name="connsiteX1" fmla="*/ 2857985 w 3158515"/>
              <a:gd name="connsiteY1" fmla="*/ 32845 h 1745945"/>
              <a:gd name="connsiteX2" fmla="*/ 3158515 w 3158515"/>
              <a:gd name="connsiteY2" fmla="*/ 333375 h 1745945"/>
              <a:gd name="connsiteX3" fmla="*/ 1745945 w 3158515"/>
              <a:gd name="connsiteY3" fmla="*/ 1745945 h 1745945"/>
              <a:gd name="connsiteX4" fmla="*/ 0 w 3158515"/>
              <a:gd name="connsiteY4" fmla="*/ 0 h 1745945"/>
              <a:gd name="connsiteX0" fmla="*/ 0 w 3158515"/>
              <a:gd name="connsiteY0" fmla="*/ 0 h 1717370"/>
              <a:gd name="connsiteX1" fmla="*/ 2857985 w 3158515"/>
              <a:gd name="connsiteY1" fmla="*/ 4270 h 1717370"/>
              <a:gd name="connsiteX2" fmla="*/ 3158515 w 3158515"/>
              <a:gd name="connsiteY2" fmla="*/ 304800 h 1717370"/>
              <a:gd name="connsiteX3" fmla="*/ 1745945 w 3158515"/>
              <a:gd name="connsiteY3" fmla="*/ 1717370 h 1717370"/>
              <a:gd name="connsiteX4" fmla="*/ 0 w 3158515"/>
              <a:gd name="connsiteY4" fmla="*/ 0 h 17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527319" y="4630684"/>
            <a:ext cx="493987" cy="49398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5"/>
            <a:ext cx="3158515" cy="1736420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310547 w 2825140"/>
              <a:gd name="connsiteY2" fmla="*/ 1723117 h 1723117"/>
              <a:gd name="connsiteX3" fmla="*/ 0 w 2825140"/>
              <a:gd name="connsiteY3" fmla="*/ 1412570 h 1723117"/>
              <a:gd name="connsiteX4" fmla="*/ 1412570 w 2825140"/>
              <a:gd name="connsiteY4" fmla="*/ 0 h 1723117"/>
              <a:gd name="connsiteX0" fmla="*/ 1412570 w 3158515"/>
              <a:gd name="connsiteY0" fmla="*/ 0 h 1736420"/>
              <a:gd name="connsiteX1" fmla="*/ 3158515 w 3158515"/>
              <a:gd name="connsiteY1" fmla="*/ 1736420 h 1736420"/>
              <a:gd name="connsiteX2" fmla="*/ 310547 w 3158515"/>
              <a:gd name="connsiteY2" fmla="*/ 1723117 h 1736420"/>
              <a:gd name="connsiteX3" fmla="*/ 0 w 3158515"/>
              <a:gd name="connsiteY3" fmla="*/ 1412570 h 1736420"/>
              <a:gd name="connsiteX4" fmla="*/ 1412570 w 3158515"/>
              <a:gd name="connsiteY4" fmla="*/ 0 h 17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1C00B26-4C88-4705-A717-8F1556662064}"/>
              </a:ext>
            </a:extLst>
          </p:cNvPr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0756631-000B-A69E-0804-037F4F4D0B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1891" b="21891"/>
          <a:stretch>
            <a:fillRect/>
          </a:stretch>
        </p:blipFill>
        <p:spPr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D81491C-4F27-34A2-3691-DE64C86104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661" r="16661"/>
          <a:stretch>
            <a:fillRect/>
          </a:stretch>
        </p:blipFill>
        <p:spPr>
          <a:xfrm>
            <a:off x="7222286" y="3573959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2BDD46D-DA7D-3EA5-14C3-EE18A0D6C1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1859" r="21859"/>
          <a:stretch>
            <a:fillRect/>
          </a:stretch>
        </p:blipFill>
        <p:spPr>
          <a:xfrm>
            <a:off x="5654023" y="202346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7D6FAA5-D99C-4ACF-29C4-5C0012FE46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16661" r="16661"/>
          <a:stretch>
            <a:fillRect/>
          </a:stretch>
        </p:blipFill>
        <p:spPr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grpSp>
        <p:nvGrpSpPr>
          <p:cNvPr id="4" name="Group 24">
            <a:extLst>
              <a:ext uri="{FF2B5EF4-FFF2-40B4-BE49-F238E27FC236}">
                <a16:creationId xmlns:a16="http://schemas.microsoft.com/office/drawing/2014/main" id="{3DF04ACA-E409-4F7E-6E71-E2C4CBBE24F8}"/>
              </a:ext>
            </a:extLst>
          </p:cNvPr>
          <p:cNvGrpSpPr/>
          <p:nvPr/>
        </p:nvGrpSpPr>
        <p:grpSpPr>
          <a:xfrm>
            <a:off x="-74704" y="1427202"/>
            <a:ext cx="3268262" cy="1661994"/>
            <a:chOff x="2551705" y="4283314"/>
            <a:chExt cx="2357003" cy="16619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F5199B-0032-1B2D-FD47-885CBD9C1B4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/>
                <a:t>Международный детский центр «Артек» находится на берегу Чёрного моря, недалеко от города - курорта Ялта.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b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b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ru-RU" sz="1200" dirty="0"/>
                <a:t>298645, Республика Крым, город Ялта, поселок городского типа Гурзуф, Ленинградская улица, дом 41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86886E-1757-349A-10FD-9D585002184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Местонахождение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6EC072A7-21F3-38A7-F38C-FD945BD8EFC3}"/>
              </a:ext>
            </a:extLst>
          </p:cNvPr>
          <p:cNvGrpSpPr/>
          <p:nvPr/>
        </p:nvGrpSpPr>
        <p:grpSpPr>
          <a:xfrm>
            <a:off x="75524" y="5193382"/>
            <a:ext cx="5684719" cy="1481727"/>
            <a:chOff x="2551706" y="4480703"/>
            <a:chExt cx="3270835" cy="148172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354820-F4B6-776C-40EF-2DCD6D435B5B}"/>
                </a:ext>
              </a:extLst>
            </p:cNvPr>
            <p:cNvSpPr txBox="1"/>
            <p:nvPr/>
          </p:nvSpPr>
          <p:spPr>
            <a:xfrm>
              <a:off x="2551706" y="4762101"/>
              <a:ext cx="3270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spc="20" dirty="0">
                  <a:ea typeface="Lucida Sans Unicode" panose="020B0602030504020204" pitchFamily="34" charset="0"/>
                  <a:cs typeface="Times New Roman" panose="02020603050405020304" pitchFamily="18" charset="0"/>
                </a:rPr>
                <a:t>Дополнительная общеразвивающая программа «Юный казначей. Траектория «Ревизор» предназначена для доступного и понятного объяснения школьникам 8 - 11 классов основ финансовой структуры государства и роли Федерального казначейства в бюджетном процессе.</a:t>
              </a:r>
            </a:p>
            <a:p>
              <a:pPr algn="r"/>
              <a:r>
                <a:rPr lang="ru-RU" sz="1200" spc="20" dirty="0">
                  <a:ea typeface="Lucida Sans Unicode" panose="020B0602030504020204" pitchFamily="34" charset="0"/>
                  <a:cs typeface="Times New Roman" panose="02020603050405020304" pitchFamily="18" charset="0"/>
                </a:rPr>
                <a:t>      Кроме того, программа включает элементы контрольно-ревизионной деятельности, осуществляемой органами Федерального казначейства.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5FBEC0-F68D-789A-093D-3C0AC53B955D}"/>
                </a:ext>
              </a:extLst>
            </p:cNvPr>
            <p:cNvSpPr txBox="1"/>
            <p:nvPr/>
          </p:nvSpPr>
          <p:spPr>
            <a:xfrm>
              <a:off x="2561724" y="4480703"/>
              <a:ext cx="3241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Краткое описание программы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id="{F49A120D-BDF5-0923-8042-E969BE3C7F6E}"/>
              </a:ext>
            </a:extLst>
          </p:cNvPr>
          <p:cNvGrpSpPr/>
          <p:nvPr/>
        </p:nvGrpSpPr>
        <p:grpSpPr>
          <a:xfrm>
            <a:off x="1174257" y="3429000"/>
            <a:ext cx="2691853" cy="738664"/>
            <a:chOff x="2551705" y="4283314"/>
            <a:chExt cx="2357003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3207FC-09EF-6B8A-DFCA-34DE073C9A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 смена «Территория знаний»,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с 01.09.2026 по 21.09.2026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6443A-F09F-0A5A-10BC-61EBFA1BBB5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</a:rPr>
                <a:t>Срок реализации программы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35">
            <a:extLst>
              <a:ext uri="{FF2B5EF4-FFF2-40B4-BE49-F238E27FC236}">
                <a16:creationId xmlns:a16="http://schemas.microsoft.com/office/drawing/2014/main" id="{F024A03C-D9A9-5C48-FEDB-2E124643BE70}"/>
              </a:ext>
            </a:extLst>
          </p:cNvPr>
          <p:cNvSpPr/>
          <p:nvPr/>
        </p:nvSpPr>
        <p:spPr>
          <a:xfrm>
            <a:off x="3193559" y="2147072"/>
            <a:ext cx="346275" cy="43660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0378302-BDF5-6D63-7278-2A687F1A22F9}"/>
              </a:ext>
            </a:extLst>
          </p:cNvPr>
          <p:cNvGrpSpPr/>
          <p:nvPr/>
        </p:nvGrpSpPr>
        <p:grpSpPr>
          <a:xfrm>
            <a:off x="5934722" y="5550573"/>
            <a:ext cx="839590" cy="844472"/>
            <a:chOff x="1513899" y="4830364"/>
            <a:chExt cx="1020750" cy="1026686"/>
          </a:xfrm>
        </p:grpSpPr>
        <p:sp>
          <p:nvSpPr>
            <p:cNvPr id="22" name="Parallelogram 15">
              <a:extLst>
                <a:ext uri="{FF2B5EF4-FFF2-40B4-BE49-F238E27FC236}">
                  <a16:creationId xmlns:a16="http://schemas.microsoft.com/office/drawing/2014/main" id="{312365D5-99AC-D087-9C7D-5C3F279DC27D}"/>
                </a:ext>
              </a:extLst>
            </p:cNvPr>
            <p:cNvSpPr/>
            <p:nvPr/>
          </p:nvSpPr>
          <p:spPr>
            <a:xfrm rot="16200000">
              <a:off x="1843508" y="4818072"/>
              <a:ext cx="298118" cy="322702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D135746D-FE78-8298-F1CE-C8DCB0F7504E}"/>
                </a:ext>
              </a:extLst>
            </p:cNvPr>
            <p:cNvSpPr/>
            <p:nvPr/>
          </p:nvSpPr>
          <p:spPr>
            <a:xfrm>
              <a:off x="1513899" y="5472802"/>
              <a:ext cx="240307" cy="22494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id="{676E62A3-5DCF-0E2F-B327-69C1A03E09C1}"/>
                </a:ext>
              </a:extLst>
            </p:cNvPr>
            <p:cNvSpPr/>
            <p:nvPr/>
          </p:nvSpPr>
          <p:spPr>
            <a:xfrm flipH="1">
              <a:off x="2294341" y="5513518"/>
              <a:ext cx="240308" cy="265541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">
              <a:extLst>
                <a:ext uri="{FF2B5EF4-FFF2-40B4-BE49-F238E27FC236}">
                  <a16:creationId xmlns:a16="http://schemas.microsoft.com/office/drawing/2014/main" id="{F5288EAB-C8CD-9F15-55C3-F94030EE4E28}"/>
                </a:ext>
              </a:extLst>
            </p:cNvPr>
            <p:cNvGrpSpPr/>
            <p:nvPr/>
          </p:nvGrpSpPr>
          <p:grpSpPr>
            <a:xfrm>
              <a:off x="1550666" y="4935312"/>
              <a:ext cx="926070" cy="921738"/>
              <a:chOff x="3205931" y="2536329"/>
              <a:chExt cx="2969295" cy="2955406"/>
            </a:xfrm>
          </p:grpSpPr>
          <p:sp>
            <p:nvSpPr>
              <p:cNvPr id="27" name="Arc 5">
                <a:extLst>
                  <a:ext uri="{FF2B5EF4-FFF2-40B4-BE49-F238E27FC236}">
                    <a16:creationId xmlns:a16="http://schemas.microsoft.com/office/drawing/2014/main" id="{F9B4DFAF-8590-3DEA-A6F3-F6713EB2C8A6}"/>
                  </a:ext>
                </a:extLst>
              </p:cNvPr>
              <p:cNvSpPr/>
              <p:nvPr/>
            </p:nvSpPr>
            <p:spPr>
              <a:xfrm>
                <a:off x="3273733" y="2536329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rgbClr val="4F81BD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Arc 6">
                <a:extLst>
                  <a:ext uri="{FF2B5EF4-FFF2-40B4-BE49-F238E27FC236}">
                    <a16:creationId xmlns:a16="http://schemas.microsoft.com/office/drawing/2014/main" id="{D039A4FA-D750-0069-F9B5-267528BD2703}"/>
                  </a:ext>
                </a:extLst>
              </p:cNvPr>
              <p:cNvSpPr/>
              <p:nvPr/>
            </p:nvSpPr>
            <p:spPr>
              <a:xfrm rot="14360900">
                <a:off x="3205931" y="2590242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rgbClr val="4F81BD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Arc 7">
                <a:extLst>
                  <a:ext uri="{FF2B5EF4-FFF2-40B4-BE49-F238E27FC236}">
                    <a16:creationId xmlns:a16="http://schemas.microsoft.com/office/drawing/2014/main" id="{EF545667-164B-C0D2-2E74-FCF7F4808F76}"/>
                  </a:ext>
                </a:extLst>
              </p:cNvPr>
              <p:cNvSpPr/>
              <p:nvPr/>
            </p:nvSpPr>
            <p:spPr>
              <a:xfrm rot="7097419">
                <a:off x="3263081" y="2590242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rgbClr val="4F81BD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pic>
        <p:nvPicPr>
          <p:cNvPr id="30" name="Рисунок 29" descr="Месячный календарь">
            <a:extLst>
              <a:ext uri="{FF2B5EF4-FFF2-40B4-BE49-F238E27FC236}">
                <a16:creationId xmlns:a16="http://schemas.microsoft.com/office/drawing/2014/main" id="{E1E5D625-524A-A6B6-2CD9-9BFF6E149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5224" y="3399955"/>
            <a:ext cx="571196" cy="57119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97A43E9-C179-9381-0CD6-2D46C7ED830D}"/>
              </a:ext>
            </a:extLst>
          </p:cNvPr>
          <p:cNvGrpSpPr/>
          <p:nvPr/>
        </p:nvGrpSpPr>
        <p:grpSpPr>
          <a:xfrm>
            <a:off x="1169886" y="4360186"/>
            <a:ext cx="3743883" cy="553998"/>
            <a:chOff x="2551705" y="4283314"/>
            <a:chExt cx="2357003" cy="5539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418746-A5FF-522D-1D84-18815B6CBD0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https://artek.org/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CC4361-AF83-C9A9-79AB-373FFB3469E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</a:rPr>
                <a:t>Официальный сайт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Block Arc 14">
            <a:extLst>
              <a:ext uri="{FF2B5EF4-FFF2-40B4-BE49-F238E27FC236}">
                <a16:creationId xmlns:a16="http://schemas.microsoft.com/office/drawing/2014/main" id="{4CAE5090-4597-1A1F-1251-1E80EC8011EC}"/>
              </a:ext>
            </a:extLst>
          </p:cNvPr>
          <p:cNvSpPr/>
          <p:nvPr/>
        </p:nvSpPr>
        <p:spPr>
          <a:xfrm rot="16200000">
            <a:off x="5011475" y="4351648"/>
            <a:ext cx="398593" cy="3988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DD84348-236B-C628-1B4A-61BBE1AE229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9"/>
          <a:srcRect l="31246" r="31246"/>
          <a:stretch>
            <a:fillRect/>
          </a:stretch>
        </p:blipFill>
        <p:spPr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ln w="19050">
            <a:noFill/>
          </a:ln>
        </p:spPr>
      </p:pic>
      <p:sp>
        <p:nvSpPr>
          <p:cNvPr id="58" name="Номер слайда 9">
            <a:extLst>
              <a:ext uri="{FF2B5EF4-FFF2-40B4-BE49-F238E27FC236}">
                <a16:creationId xmlns:a16="http://schemas.microsoft.com/office/drawing/2014/main" id="{09DA268C-DAF6-8205-537C-866B093CC502}"/>
              </a:ext>
            </a:extLst>
          </p:cNvPr>
          <p:cNvSpPr txBox="1">
            <a:spLocks/>
          </p:cNvSpPr>
          <p:nvPr/>
        </p:nvSpPr>
        <p:spPr>
          <a:xfrm>
            <a:off x="11565856" y="6485686"/>
            <a:ext cx="521248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10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096E90-09C9-2B09-1976-20121DC2F4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WatercolorSponge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b="34063"/>
          <a:stretch>
            <a:fillRect/>
          </a:stretch>
        </p:blipFill>
        <p:spPr>
          <a:xfrm>
            <a:off x="2530765" y="591371"/>
            <a:ext cx="1325585" cy="6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6E9C0227-325A-4D4B-B85D-2964B0729445}"/>
              </a:ext>
            </a:extLst>
          </p:cNvPr>
          <p:cNvGrpSpPr/>
          <p:nvPr/>
        </p:nvGrpSpPr>
        <p:grpSpPr>
          <a:xfrm>
            <a:off x="685800" y="1371600"/>
            <a:ext cx="10752091" cy="1123405"/>
            <a:chOff x="1169125" y="2137665"/>
            <a:chExt cx="9977846" cy="10425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9DF8AC5-5D27-4129-B213-5B44A83C473D}"/>
                </a:ext>
              </a:extLst>
            </p:cNvPr>
            <p:cNvGrpSpPr/>
            <p:nvPr/>
          </p:nvGrpSpPr>
          <p:grpSpPr>
            <a:xfrm>
              <a:off x="9248503" y="2137665"/>
              <a:ext cx="1898468" cy="1042510"/>
              <a:chOff x="1680755" y="2337963"/>
              <a:chExt cx="1898468" cy="1042510"/>
            </a:xfrm>
          </p:grpSpPr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541F24DA-CE9C-4D8B-A3C1-66E39F766C13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483A459-014B-4EE2-BF70-DDA9E7D0C3C1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4C03C68-4141-46E8-B967-F67ACD90B3F5}"/>
                </a:ext>
              </a:extLst>
            </p:cNvPr>
            <p:cNvGrpSpPr/>
            <p:nvPr/>
          </p:nvGrpSpPr>
          <p:grpSpPr>
            <a:xfrm>
              <a:off x="7361465" y="2137665"/>
              <a:ext cx="1898468" cy="1042510"/>
              <a:chOff x="1680755" y="2337963"/>
              <a:chExt cx="1898468" cy="1042510"/>
            </a:xfrm>
          </p:grpSpPr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48C5E78B-EC47-4E63-B1F5-6ECE2320947C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6B24DE0-EFF9-4B61-B9D5-361EEEF6B997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FECAE9-12B5-43A8-80F5-8A3A3DC38C81}"/>
                </a:ext>
              </a:extLst>
            </p:cNvPr>
            <p:cNvGrpSpPr/>
            <p:nvPr/>
          </p:nvGrpSpPr>
          <p:grpSpPr>
            <a:xfrm>
              <a:off x="5474428" y="2137665"/>
              <a:ext cx="1898468" cy="1042510"/>
              <a:chOff x="1680755" y="2337963"/>
              <a:chExt cx="1898468" cy="1042510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4E21E590-1C2C-4ECB-B717-E97C2D687FAB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E37D955-1E7E-49A5-9222-341A2B59BD27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F949CED-5082-407E-92E5-A3F8325157C8}"/>
                </a:ext>
              </a:extLst>
            </p:cNvPr>
            <p:cNvGrpSpPr/>
            <p:nvPr/>
          </p:nvGrpSpPr>
          <p:grpSpPr>
            <a:xfrm>
              <a:off x="3587391" y="2137665"/>
              <a:ext cx="1898468" cy="1042510"/>
              <a:chOff x="1680755" y="2337963"/>
              <a:chExt cx="1898468" cy="1042510"/>
            </a:xfrm>
          </p:grpSpPr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CA51E933-8F4D-44B4-9CA4-E5A9E1FD33A0}"/>
                  </a:ext>
                </a:extLst>
              </p:cNvPr>
              <p:cNvSpPr/>
              <p:nvPr/>
            </p:nvSpPr>
            <p:spPr>
              <a:xfrm>
                <a:off x="1994264" y="2337963"/>
                <a:ext cx="1584959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349C6EA-9FC7-4192-ABA9-1F7A789DA273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9AD59E0-EB1F-4D6E-8185-E9AD2B13A7A7}"/>
                </a:ext>
              </a:extLst>
            </p:cNvPr>
            <p:cNvGrpSpPr/>
            <p:nvPr/>
          </p:nvGrpSpPr>
          <p:grpSpPr>
            <a:xfrm>
              <a:off x="1169125" y="2137665"/>
              <a:ext cx="2429697" cy="1042510"/>
              <a:chOff x="1149526" y="2337963"/>
              <a:chExt cx="2429697" cy="1042510"/>
            </a:xfrm>
          </p:grpSpPr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4B545454-1C20-4E8B-961B-97BA664E6B64}"/>
                  </a:ext>
                </a:extLst>
              </p:cNvPr>
              <p:cNvSpPr/>
              <p:nvPr/>
            </p:nvSpPr>
            <p:spPr>
              <a:xfrm>
                <a:off x="1149526" y="2337963"/>
                <a:ext cx="2429697" cy="1042510"/>
              </a:xfrm>
              <a:prstGeom prst="rightArrow">
                <a:avLst>
                  <a:gd name="adj1" fmla="val 57134"/>
                  <a:gd name="adj2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9B36454-2E7C-4A54-B68C-2D6E1277B2E4}"/>
                  </a:ext>
                </a:extLst>
              </p:cNvPr>
              <p:cNvSpPr/>
              <p:nvPr/>
            </p:nvSpPr>
            <p:spPr>
              <a:xfrm>
                <a:off x="1680755" y="2390044"/>
                <a:ext cx="938349" cy="93834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D29278-565D-46F1-A0BE-BE921FC96F83}"/>
              </a:ext>
            </a:extLst>
          </p:cNvPr>
          <p:cNvGrpSpPr/>
          <p:nvPr/>
        </p:nvGrpSpPr>
        <p:grpSpPr>
          <a:xfrm>
            <a:off x="9478460" y="3139489"/>
            <a:ext cx="2466945" cy="1150982"/>
            <a:chOff x="9073811" y="2973444"/>
            <a:chExt cx="2156755" cy="115098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4D130E2-AE19-411F-9F3E-08E0BB600715}"/>
                </a:ext>
              </a:extLst>
            </p:cNvPr>
            <p:cNvGrpSpPr/>
            <p:nvPr/>
          </p:nvGrpSpPr>
          <p:grpSpPr>
            <a:xfrm>
              <a:off x="9073811" y="2996321"/>
              <a:ext cx="226392" cy="276999"/>
              <a:chOff x="2449423" y="3606832"/>
              <a:chExt cx="168489" cy="206152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E2E385C-765E-466B-AABD-34009DE1780E}"/>
                  </a:ext>
                </a:extLst>
              </p:cNvPr>
              <p:cNvSpPr/>
              <p:nvPr/>
            </p:nvSpPr>
            <p:spPr>
              <a:xfrm>
                <a:off x="2449423" y="3606832"/>
                <a:ext cx="168489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75" name="Chevron 60">
                <a:extLst>
                  <a:ext uri="{FF2B5EF4-FFF2-40B4-BE49-F238E27FC236}">
                    <a16:creationId xmlns:a16="http://schemas.microsoft.com/office/drawing/2014/main" id="{0C2292BD-D868-4C4E-B211-DF0301CBE705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2DA6625-83D2-4CAA-8834-90467A0D529A}"/>
                </a:ext>
              </a:extLst>
            </p:cNvPr>
            <p:cNvGrpSpPr/>
            <p:nvPr/>
          </p:nvGrpSpPr>
          <p:grpSpPr>
            <a:xfrm>
              <a:off x="9284377" y="2973444"/>
              <a:ext cx="1946189" cy="1150982"/>
              <a:chOff x="2124253" y="4456378"/>
              <a:chExt cx="1946189" cy="1150982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F9FF26-ED20-4753-AD06-137A802AAFC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b="1" dirty="0">
                    <a:solidFill>
                      <a:srgbClr val="0070C0"/>
                    </a:solidFill>
                    <a:cs typeface="Arial" pitchFamily="34" charset="0"/>
                  </a:rPr>
                  <a:t>Смена</a:t>
                </a:r>
                <a:endParaRPr lang="en-US" altLang="ko-KR" sz="1200" dirty="0">
                  <a:solidFill>
                    <a:srgbClr val="0070C0"/>
                  </a:solidFill>
                  <a:ea typeface="+mj-ea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5D61362-8135-4569-B08A-91F444870630}"/>
                  </a:ext>
                </a:extLst>
              </p:cNvPr>
              <p:cNvSpPr txBox="1"/>
              <p:nvPr/>
            </p:nvSpPr>
            <p:spPr>
              <a:xfrm>
                <a:off x="2124253" y="4776363"/>
                <a:ext cx="1930355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Программа будет реализована в период с </a:t>
                </a:r>
                <a:r>
                  <a:rPr lang="ru-RU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01.09.2026 по 21.09.2026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24406B2-9BEE-420D-BB91-1C2DE6485B9B}"/>
              </a:ext>
            </a:extLst>
          </p:cNvPr>
          <p:cNvGrpSpPr/>
          <p:nvPr/>
        </p:nvGrpSpPr>
        <p:grpSpPr>
          <a:xfrm>
            <a:off x="7239158" y="3139489"/>
            <a:ext cx="2646808" cy="2525851"/>
            <a:chOff x="9023213" y="2973444"/>
            <a:chExt cx="2646809" cy="252585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A5FEF7A-DD82-4406-AF05-CA0D80285ACE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4F3C98B-070F-4B69-A41A-FCE89B5FC75E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86" name="Chevron 60">
                <a:extLst>
                  <a:ext uri="{FF2B5EF4-FFF2-40B4-BE49-F238E27FC236}">
                    <a16:creationId xmlns:a16="http://schemas.microsoft.com/office/drawing/2014/main" id="{128FF153-C8C5-4AA5-AD4F-8FDC551FA69F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E79141B-F47F-48CF-87C1-EF150D52927D}"/>
                </a:ext>
              </a:extLst>
            </p:cNvPr>
            <p:cNvGrpSpPr/>
            <p:nvPr/>
          </p:nvGrpSpPr>
          <p:grpSpPr>
            <a:xfrm>
              <a:off x="9268258" y="2973444"/>
              <a:ext cx="2401764" cy="2525851"/>
              <a:chOff x="2108134" y="4456378"/>
              <a:chExt cx="2401764" cy="2525851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708817C-057C-4CB1-996E-9DB196DDE2DC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b="1" dirty="0">
                    <a:solidFill>
                      <a:srgbClr val="C00000"/>
                    </a:solidFill>
                    <a:cs typeface="Arial" pitchFamily="34" charset="0"/>
                  </a:rPr>
                  <a:t>Маршрут</a:t>
                </a:r>
                <a:endParaRPr lang="en-US" altLang="ko-KR" sz="1200" b="1" dirty="0">
                  <a:solidFill>
                    <a:srgbClr val="C00000"/>
                  </a:solidFill>
                  <a:ea typeface="+mj-ea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DAD8AAE-21BC-45B1-AA92-E99B46D10323}"/>
                  </a:ext>
                </a:extLst>
              </p:cNvPr>
              <p:cNvSpPr txBox="1"/>
              <p:nvPr/>
            </p:nvSpPr>
            <p:spPr>
              <a:xfrm>
                <a:off x="2108134" y="4673905"/>
                <a:ext cx="2401764" cy="23083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Для основной части участников, планирующих добираться из г. Москва до </a:t>
                </a:r>
                <a:b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</a:br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г. Симферополя поездом, оптимальна отправка участников смены с Казанского ж/д вокзала г. Москвы поездом Таврия 028Ч (время отправки 08:40). Маршрут обратно -  поезд Таврия 028С  (время отправки из г. Симферополя - 17:10).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D49A1F7-47BE-4A45-B7D7-2D97F062B9C1}"/>
              </a:ext>
            </a:extLst>
          </p:cNvPr>
          <p:cNvGrpSpPr/>
          <p:nvPr/>
        </p:nvGrpSpPr>
        <p:grpSpPr>
          <a:xfrm>
            <a:off x="5057730" y="3162365"/>
            <a:ext cx="2225536" cy="1100860"/>
            <a:chOff x="9023213" y="2996320"/>
            <a:chExt cx="2225537" cy="110086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F573C7A-C33D-45CE-A905-1D11571A15FA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DF4AE47-B360-4B93-B5F6-4ED125EFA2E5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98" name="Chevron 60">
                <a:extLst>
                  <a:ext uri="{FF2B5EF4-FFF2-40B4-BE49-F238E27FC236}">
                    <a16:creationId xmlns:a16="http://schemas.microsoft.com/office/drawing/2014/main" id="{53C84E77-2D16-4342-9F29-301018A73846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23BAFA2-A6EF-42F9-87A1-6DBC59DD68E0}"/>
                </a:ext>
              </a:extLst>
            </p:cNvPr>
            <p:cNvGrpSpPr/>
            <p:nvPr/>
          </p:nvGrpSpPr>
          <p:grpSpPr>
            <a:xfrm>
              <a:off x="9274286" y="2996320"/>
              <a:ext cx="1974464" cy="1100860"/>
              <a:chOff x="2114162" y="4479254"/>
              <a:chExt cx="1974464" cy="1100860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2AB689D-0AAE-443B-9E4F-61FB623BD88C}"/>
                  </a:ext>
                </a:extLst>
              </p:cNvPr>
              <p:cNvSpPr txBox="1"/>
              <p:nvPr/>
            </p:nvSpPr>
            <p:spPr>
              <a:xfrm>
                <a:off x="2158272" y="4479254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b="1" dirty="0">
                    <a:solidFill>
                      <a:srgbClr val="77943C"/>
                    </a:solidFill>
                    <a:cs typeface="Arial" pitchFamily="34" charset="0"/>
                  </a:rPr>
                  <a:t>Путёвка</a:t>
                </a:r>
                <a:endParaRPr lang="en-US" altLang="ko-KR" sz="1200" b="1" dirty="0">
                  <a:solidFill>
                    <a:srgbClr val="77943C"/>
                  </a:solidFill>
                  <a:ea typeface="+mj-ea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A9C9797-67E1-47D7-A838-0A090F4AB680}"/>
                  </a:ext>
                </a:extLst>
              </p:cNvPr>
              <p:cNvSpPr txBox="1"/>
              <p:nvPr/>
            </p:nvSpPr>
            <p:spPr>
              <a:xfrm>
                <a:off x="2114162" y="4749117"/>
                <a:ext cx="1930355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Не позднее </a:t>
                </a:r>
                <a:r>
                  <a:rPr lang="ru-RU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19.06.2026</a:t>
                </a:r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победители конкурса (участники) получают путёвку на Программу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03DCFFC-C41E-421D-8E88-B528675C0D03}"/>
              </a:ext>
            </a:extLst>
          </p:cNvPr>
          <p:cNvGrpSpPr/>
          <p:nvPr/>
        </p:nvGrpSpPr>
        <p:grpSpPr>
          <a:xfrm>
            <a:off x="2908619" y="3139489"/>
            <a:ext cx="2207352" cy="1644087"/>
            <a:chOff x="9023213" y="2973444"/>
            <a:chExt cx="2207353" cy="164408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906A7A1-0FB7-4BA0-8802-11AFDF5B0E1E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AFB5FB3-766C-4524-8C53-11DE1DE544AE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0" name="Chevron 60">
                <a:extLst>
                  <a:ext uri="{FF2B5EF4-FFF2-40B4-BE49-F238E27FC236}">
                    <a16:creationId xmlns:a16="http://schemas.microsoft.com/office/drawing/2014/main" id="{7C8DFBA0-1AE0-43FA-8A61-945FC79459E9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93FAB8-C29A-47FB-9C29-999477D39EEF}"/>
                </a:ext>
              </a:extLst>
            </p:cNvPr>
            <p:cNvGrpSpPr/>
            <p:nvPr/>
          </p:nvGrpSpPr>
          <p:grpSpPr>
            <a:xfrm>
              <a:off x="9267896" y="2973444"/>
              <a:ext cx="1962670" cy="1644087"/>
              <a:chOff x="2107772" y="4456378"/>
              <a:chExt cx="1962670" cy="1644087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6F5E145-D607-4678-BCB9-ACC1632685F2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b="1" dirty="0">
                    <a:solidFill>
                      <a:srgbClr val="7030A0"/>
                    </a:solidFill>
                    <a:cs typeface="Arial" pitchFamily="34" charset="0"/>
                  </a:rPr>
                  <a:t>Результаты</a:t>
                </a:r>
                <a:endParaRPr lang="en-US" altLang="ko-KR" sz="1200" b="1" dirty="0">
                  <a:solidFill>
                    <a:srgbClr val="7030A0"/>
                  </a:solidFill>
                  <a:ea typeface="+mj-ea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4140FCE-04E4-4F35-8E1C-53DFEEC8A27F}"/>
                  </a:ext>
                </a:extLst>
              </p:cNvPr>
              <p:cNvSpPr txBox="1"/>
              <p:nvPr/>
            </p:nvSpPr>
            <p:spPr>
              <a:xfrm>
                <a:off x="2107772" y="4715470"/>
                <a:ext cx="1930355" cy="138499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Отборочная комиссия не позднее </a:t>
                </a:r>
                <a:r>
                  <a:rPr lang="ru-RU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05.06.2026</a:t>
                </a:r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должна подвести итоги Конкурса и определить список победителей в рамках утверждённой квоты (48 путёвок)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A03EB41-D738-4803-9FF7-32B44E8E6CB7}"/>
              </a:ext>
            </a:extLst>
          </p:cNvPr>
          <p:cNvGrpSpPr/>
          <p:nvPr/>
        </p:nvGrpSpPr>
        <p:grpSpPr>
          <a:xfrm>
            <a:off x="743350" y="3139489"/>
            <a:ext cx="2207352" cy="1274755"/>
            <a:chOff x="9023213" y="2973444"/>
            <a:chExt cx="2207353" cy="127475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E7BC357-1322-4E9C-B90E-A894D49D648C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83A0C99-C94B-40C5-A6FF-810EF6C00D44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2" name="Chevron 60">
                <a:extLst>
                  <a:ext uri="{FF2B5EF4-FFF2-40B4-BE49-F238E27FC236}">
                    <a16:creationId xmlns:a16="http://schemas.microsoft.com/office/drawing/2014/main" id="{97F5B8EF-BB3A-48D6-B43F-37C351425613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24CB44C-729A-4D4D-8098-1069D26F5BE7}"/>
                </a:ext>
              </a:extLst>
            </p:cNvPr>
            <p:cNvGrpSpPr/>
            <p:nvPr/>
          </p:nvGrpSpPr>
          <p:grpSpPr>
            <a:xfrm>
              <a:off x="9281132" y="2973444"/>
              <a:ext cx="1949434" cy="1274755"/>
              <a:chOff x="2121008" y="4456378"/>
              <a:chExt cx="1949434" cy="127475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BB04C19-CB0E-4EDF-A0E2-39E337CC1BFB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b="1" dirty="0">
                    <a:solidFill>
                      <a:schemeClr val="accent5">
                        <a:lumMod val="75000"/>
                      </a:schemeClr>
                    </a:solidFill>
                    <a:cs typeface="Arial" pitchFamily="34" charset="0"/>
                  </a:rPr>
                  <a:t>Заявка</a:t>
                </a:r>
                <a:endParaRPr lang="en-US" altLang="ko-KR" sz="1200" b="1" dirty="0">
                  <a:solidFill>
                    <a:schemeClr val="accent5">
                      <a:lumMod val="7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BDDDBCC4-2FC0-4376-9663-D4188E1E9E9B}"/>
                  </a:ext>
                </a:extLst>
              </p:cNvPr>
              <p:cNvSpPr txBox="1"/>
              <p:nvPr/>
            </p:nvSpPr>
            <p:spPr>
              <a:xfrm>
                <a:off x="2121008" y="4715470"/>
                <a:ext cx="1930355" cy="10156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Приём заявок на участие в конкурсе осуществляется </a:t>
                </a:r>
                <a:r>
                  <a:rPr lang="ru-RU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по 29.04.2026 </a:t>
                </a:r>
                <a:r>
                  <a:rPr lang="ru-RU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(включительно)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</p:grpSp>
      <p:grpSp>
        <p:nvGrpSpPr>
          <p:cNvPr id="6" name="그룹 306">
            <a:extLst>
              <a:ext uri="{FF2B5EF4-FFF2-40B4-BE49-F238E27FC236}">
                <a16:creationId xmlns:a16="http://schemas.microsoft.com/office/drawing/2014/main" id="{20A4B37C-9E2F-65C6-7665-75A1FFB13CF4}"/>
              </a:ext>
            </a:extLst>
          </p:cNvPr>
          <p:cNvGrpSpPr/>
          <p:nvPr/>
        </p:nvGrpSpPr>
        <p:grpSpPr>
          <a:xfrm>
            <a:off x="1584591" y="1646910"/>
            <a:ext cx="344640" cy="572399"/>
            <a:chOff x="5063146" y="2486637"/>
            <a:chExt cx="2093802" cy="3477515"/>
          </a:xfrm>
          <a:solidFill>
            <a:schemeClr val="accent5"/>
          </a:solidFill>
        </p:grpSpPr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E49AA5CF-90FD-F75A-047C-047B5E67ECFA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54C6462F-A492-C4F7-C2FC-CC6D99325F83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18EB4504-C485-58C6-A881-29F658B18B9B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CCD32498-8C9B-018C-3862-3AC63EBFC404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CE685C94-B51F-891E-5A66-F9F9B77DA0F4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3BCA34E3-AE6B-3C25-D225-319BFC1EB8AE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B80001F8-3DC6-3834-E3CC-905BDD656895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9F2A3EA5-6F26-2FE3-AC77-ED3721BB74A8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Donut 24">
            <a:extLst>
              <a:ext uri="{FF2B5EF4-FFF2-40B4-BE49-F238E27FC236}">
                <a16:creationId xmlns:a16="http://schemas.microsoft.com/office/drawing/2014/main" id="{B04C1249-BB74-F264-F44B-F54111369580}"/>
              </a:ext>
            </a:extLst>
          </p:cNvPr>
          <p:cNvSpPr/>
          <p:nvPr/>
        </p:nvSpPr>
        <p:spPr>
          <a:xfrm>
            <a:off x="3538971" y="1683658"/>
            <a:ext cx="506194" cy="51031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자유형: 도형 203">
            <a:extLst>
              <a:ext uri="{FF2B5EF4-FFF2-40B4-BE49-F238E27FC236}">
                <a16:creationId xmlns:a16="http://schemas.microsoft.com/office/drawing/2014/main" id="{4C50203F-339D-B41A-83BA-79D799171786}"/>
              </a:ext>
            </a:extLst>
          </p:cNvPr>
          <p:cNvSpPr/>
          <p:nvPr/>
        </p:nvSpPr>
        <p:spPr>
          <a:xfrm>
            <a:off x="5539722" y="1681544"/>
            <a:ext cx="650771" cy="583873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accent3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pic>
        <p:nvPicPr>
          <p:cNvPr id="18" name="Рисунок 17" descr="Поезд">
            <a:extLst>
              <a:ext uri="{FF2B5EF4-FFF2-40B4-BE49-F238E27FC236}">
                <a16:creationId xmlns:a16="http://schemas.microsoft.com/office/drawing/2014/main" id="{FF3391F7-09A9-C220-32B6-064A56A73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5971" y="1685050"/>
            <a:ext cx="496503" cy="496503"/>
          </a:xfrm>
          <a:prstGeom prst="rect">
            <a:avLst/>
          </a:prstGeom>
        </p:spPr>
      </p:pic>
      <p:pic>
        <p:nvPicPr>
          <p:cNvPr id="19" name="Рисунок 18" descr="Тропическая сцена">
            <a:extLst>
              <a:ext uri="{FF2B5EF4-FFF2-40B4-BE49-F238E27FC236}">
                <a16:creationId xmlns:a16="http://schemas.microsoft.com/office/drawing/2014/main" id="{8089C1B2-432D-1305-0100-0EE961FD1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8676" y="1575104"/>
            <a:ext cx="630616" cy="630616"/>
          </a:xfrm>
          <a:prstGeom prst="rect">
            <a:avLst/>
          </a:prstGeom>
        </p:spPr>
      </p:pic>
      <p:sp>
        <p:nvSpPr>
          <p:cNvPr id="45" name="object 8">
            <a:extLst>
              <a:ext uri="{FF2B5EF4-FFF2-40B4-BE49-F238E27FC236}">
                <a16:creationId xmlns:a16="http://schemas.microsoft.com/office/drawing/2014/main" id="{FBBC445C-1C28-BA01-BDFA-E424015BD66B}"/>
              </a:ext>
            </a:extLst>
          </p:cNvPr>
          <p:cNvSpPr/>
          <p:nvPr/>
        </p:nvSpPr>
        <p:spPr>
          <a:xfrm>
            <a:off x="10779" y="6536739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08E705B0-20E3-030F-E07A-3079D8F73A48}"/>
              </a:ext>
            </a:extLst>
          </p:cNvPr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29B6FA-5938-D9F4-4015-3C551FB91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4" y="56804"/>
            <a:ext cx="1944141" cy="761034"/>
          </a:xfrm>
          <a:prstGeom prst="rect">
            <a:avLst/>
          </a:prstGeom>
        </p:spPr>
      </p:pic>
      <p:sp>
        <p:nvSpPr>
          <p:cNvPr id="49" name="Номер слайда 9">
            <a:extLst>
              <a:ext uri="{FF2B5EF4-FFF2-40B4-BE49-F238E27FC236}">
                <a16:creationId xmlns:a16="http://schemas.microsoft.com/office/drawing/2014/main" id="{38F29F0D-A906-47D9-C5A7-02EED4E5F5F6}"/>
              </a:ext>
            </a:extLst>
          </p:cNvPr>
          <p:cNvSpPr txBox="1">
            <a:spLocks/>
          </p:cNvSpPr>
          <p:nvPr/>
        </p:nvSpPr>
        <p:spPr>
          <a:xfrm>
            <a:off x="11582400" y="6516630"/>
            <a:ext cx="52875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11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7D54E03B-E032-A724-B32D-6BC1F690EEB1}"/>
              </a:ext>
            </a:extLst>
          </p:cNvPr>
          <p:cNvSpPr txBox="1">
            <a:spLocks/>
          </p:cNvSpPr>
          <p:nvPr/>
        </p:nvSpPr>
        <p:spPr>
          <a:xfrm>
            <a:off x="5486400" y="68359"/>
            <a:ext cx="6553200" cy="61744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66826">
              <a:defRPr>
                <a:latin typeface="+mn-lt"/>
                <a:ea typeface="+mn-ea"/>
                <a:cs typeface="+mn-cs"/>
              </a:defRPr>
            </a:lvl2pPr>
            <a:lvl3pPr marL="1933653">
              <a:defRPr>
                <a:latin typeface="+mn-lt"/>
                <a:ea typeface="+mn-ea"/>
                <a:cs typeface="+mn-cs"/>
              </a:defRPr>
            </a:lvl3pPr>
            <a:lvl4pPr marL="2900479">
              <a:defRPr>
                <a:latin typeface="+mn-lt"/>
                <a:ea typeface="+mn-ea"/>
                <a:cs typeface="+mn-cs"/>
              </a:defRPr>
            </a:lvl4pPr>
            <a:lvl5pPr marL="3867304">
              <a:defRPr>
                <a:latin typeface="+mn-lt"/>
                <a:ea typeface="+mn-ea"/>
                <a:cs typeface="+mn-cs"/>
              </a:defRPr>
            </a:lvl5pPr>
            <a:lvl6pPr marL="4834132">
              <a:defRPr>
                <a:latin typeface="+mn-lt"/>
                <a:ea typeface="+mn-ea"/>
                <a:cs typeface="+mn-cs"/>
              </a:defRPr>
            </a:lvl6pPr>
            <a:lvl7pPr marL="5800958">
              <a:defRPr>
                <a:latin typeface="+mn-lt"/>
                <a:ea typeface="+mn-ea"/>
                <a:cs typeface="+mn-cs"/>
              </a:defRPr>
            </a:lvl7pPr>
            <a:lvl8pPr marL="6767783">
              <a:defRPr>
                <a:latin typeface="+mn-lt"/>
                <a:ea typeface="+mn-ea"/>
                <a:cs typeface="+mn-cs"/>
              </a:defRPr>
            </a:lvl8pPr>
            <a:lvl9pPr marL="773461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32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Сроки реализации программы</a:t>
            </a:r>
            <a:endParaRPr lang="en-US" sz="32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83431AB-B000-1E2D-4D89-B88712098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024" y="4706459"/>
            <a:ext cx="1863133" cy="138803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C60ADF0-6FD7-BFB5-97E5-46410FB14A72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112F258-0DF2-489A-9193-CF92789D671A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83469D77-AE2B-4D29-AE21-14492A7B65E4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79E523D-2A8F-422D-9211-4693A54F2324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12B08E3-3C08-49B5-A3A2-E53A57308FB7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4A10B9E-838A-4493-A78C-8E6F357965F5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7">
            <a:extLst>
              <a:ext uri="{FF2B5EF4-FFF2-40B4-BE49-F238E27FC236}">
                <a16:creationId xmlns:a16="http://schemas.microsoft.com/office/drawing/2014/main" id="{236E769F-C99B-4175-B720-C12FCD6BB1B4}"/>
              </a:ext>
            </a:extLst>
          </p:cNvPr>
          <p:cNvSpPr/>
          <p:nvPr/>
        </p:nvSpPr>
        <p:spPr>
          <a:xfrm rot="8100000">
            <a:off x="5498294" y="3379631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BAED35A-4D66-412F-A2A4-8C06B0566E09}"/>
              </a:ext>
            </a:extLst>
          </p:cNvPr>
          <p:cNvSpPr/>
          <p:nvPr/>
        </p:nvSpPr>
        <p:spPr>
          <a:xfrm>
            <a:off x="7080984" y="4265394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8CF8D35-0C5A-F0E7-D268-49877344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29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7559" y="2569056"/>
            <a:ext cx="619538" cy="619538"/>
          </a:xfrm>
          <a:prstGeom prst="rect">
            <a:avLst/>
          </a:prstGeom>
        </p:spPr>
      </p:pic>
      <p:pic>
        <p:nvPicPr>
          <p:cNvPr id="31" name="Рисунок 30" descr="Контрольный список">
            <a:extLst>
              <a:ext uri="{FF2B5EF4-FFF2-40B4-BE49-F238E27FC236}">
                <a16:creationId xmlns:a16="http://schemas.microsoft.com/office/drawing/2014/main" id="{C9A74422-F4C1-8D7D-3D78-38363D94CA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8466" y="4187018"/>
            <a:ext cx="511556" cy="511556"/>
          </a:xfrm>
          <a:prstGeom prst="rect">
            <a:avLst/>
          </a:prstGeom>
        </p:spPr>
      </p:pic>
      <p:sp>
        <p:nvSpPr>
          <p:cNvPr id="32" name="Parallelogram 30">
            <a:extLst>
              <a:ext uri="{FF2B5EF4-FFF2-40B4-BE49-F238E27FC236}">
                <a16:creationId xmlns:a16="http://schemas.microsoft.com/office/drawing/2014/main" id="{107F8608-17DF-F5EE-D74C-ED3F948ADEFF}"/>
              </a:ext>
            </a:extLst>
          </p:cNvPr>
          <p:cNvSpPr/>
          <p:nvPr/>
        </p:nvSpPr>
        <p:spPr>
          <a:xfrm flipH="1">
            <a:off x="4960923" y="2638564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779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5C39EB64-4FD8-0C90-CB43-E5DBD6A49041}"/>
              </a:ext>
            </a:extLst>
          </p:cNvPr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6C2F5AF-63A5-5385-9828-FC9BA5007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286"/>
            <a:ext cx="1944141" cy="761034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F73E873E-972E-7FD1-1C77-9E8ADB34F67F}"/>
              </a:ext>
            </a:extLst>
          </p:cNvPr>
          <p:cNvSpPr txBox="1">
            <a:spLocks/>
          </p:cNvSpPr>
          <p:nvPr/>
        </p:nvSpPr>
        <p:spPr>
          <a:xfrm>
            <a:off x="6858000" y="68359"/>
            <a:ext cx="5181600" cy="89348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66826">
              <a:defRPr>
                <a:latin typeface="+mn-lt"/>
                <a:ea typeface="+mn-ea"/>
                <a:cs typeface="+mn-cs"/>
              </a:defRPr>
            </a:lvl2pPr>
            <a:lvl3pPr marL="1933653">
              <a:defRPr>
                <a:latin typeface="+mn-lt"/>
                <a:ea typeface="+mn-ea"/>
                <a:cs typeface="+mn-cs"/>
              </a:defRPr>
            </a:lvl3pPr>
            <a:lvl4pPr marL="2900479">
              <a:defRPr>
                <a:latin typeface="+mn-lt"/>
                <a:ea typeface="+mn-ea"/>
                <a:cs typeface="+mn-cs"/>
              </a:defRPr>
            </a:lvl4pPr>
            <a:lvl5pPr marL="3867304">
              <a:defRPr>
                <a:latin typeface="+mn-lt"/>
                <a:ea typeface="+mn-ea"/>
                <a:cs typeface="+mn-cs"/>
              </a:defRPr>
            </a:lvl5pPr>
            <a:lvl6pPr marL="4834132">
              <a:defRPr>
                <a:latin typeface="+mn-lt"/>
                <a:ea typeface="+mn-ea"/>
                <a:cs typeface="+mn-cs"/>
              </a:defRPr>
            </a:lvl6pPr>
            <a:lvl7pPr marL="5800958">
              <a:defRPr>
                <a:latin typeface="+mn-lt"/>
                <a:ea typeface="+mn-ea"/>
                <a:cs typeface="+mn-cs"/>
              </a:defRPr>
            </a:lvl7pPr>
            <a:lvl8pPr marL="6767783">
              <a:defRPr>
                <a:latin typeface="+mn-lt"/>
                <a:ea typeface="+mn-ea"/>
                <a:cs typeface="+mn-cs"/>
              </a:defRPr>
            </a:lvl8pPr>
            <a:lvl9pPr marL="773461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Пакет заявочных документов </a:t>
            </a:r>
          </a:p>
          <a:p>
            <a:pPr algn="l" defTabSz="914400"/>
            <a:r>
              <a:rPr lang="ru-RU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МДЦ «Артек»</a:t>
            </a:r>
            <a:endParaRPr lang="en-US" sz="24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A6F270E9-C108-00E5-2BEB-AD66883F38D2}"/>
              </a:ext>
            </a:extLst>
          </p:cNvPr>
          <p:cNvSpPr/>
          <p:nvPr/>
        </p:nvSpPr>
        <p:spPr>
          <a:xfrm>
            <a:off x="10779" y="6536739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40" name="Номер слайда 9">
            <a:extLst>
              <a:ext uri="{FF2B5EF4-FFF2-40B4-BE49-F238E27FC236}">
                <a16:creationId xmlns:a16="http://schemas.microsoft.com/office/drawing/2014/main" id="{FAB2F0DE-EC89-73FF-0FD3-FDC78D668096}"/>
              </a:ext>
            </a:extLst>
          </p:cNvPr>
          <p:cNvSpPr txBox="1">
            <a:spLocks/>
          </p:cNvSpPr>
          <p:nvPr/>
        </p:nvSpPr>
        <p:spPr>
          <a:xfrm>
            <a:off x="11582400" y="6516630"/>
            <a:ext cx="52875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12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1" name="Group 49">
            <a:extLst>
              <a:ext uri="{FF2B5EF4-FFF2-40B4-BE49-F238E27FC236}">
                <a16:creationId xmlns:a16="http://schemas.microsoft.com/office/drawing/2014/main" id="{0829E83B-64A5-B2BE-21D4-04917C61DEF0}"/>
              </a:ext>
            </a:extLst>
          </p:cNvPr>
          <p:cNvGrpSpPr/>
          <p:nvPr/>
        </p:nvGrpSpPr>
        <p:grpSpPr>
          <a:xfrm>
            <a:off x="407529" y="3124200"/>
            <a:ext cx="3549122" cy="3294789"/>
            <a:chOff x="7026501" y="4509120"/>
            <a:chExt cx="1499710" cy="329478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86772A-5526-1A11-723F-584765F3C9A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8064A2"/>
                  </a:solidFill>
                </a:rPr>
                <a:t>Пакет заявочных документов</a:t>
              </a:r>
              <a:endParaRPr lang="ko-KR" altLang="en-US" sz="1400" dirty="0">
                <a:solidFill>
                  <a:srgbClr val="8064A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007138-A525-F750-33B6-A56CA9BF4F0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30469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1)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Заявка-анкета</a:t>
              </a:r>
            </a:p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2) 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Документ, подтверждающий личность Участника</a:t>
              </a:r>
            </a:p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3) 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Не более 5 копий дипломов (сертификатов), подтверждающих достижения (в области математики, финансов, литературы, географии, информатики, робототехники и обществознания (философия, социология, правоведение, политология) за последние три календарных года или рекомендательное письмо с указанием достижений рекомендуемого участника (выписка из итогового протокола конкурса/ соревнования/олимпиады)</a:t>
              </a:r>
            </a:p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4)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Презентация</a:t>
              </a:r>
            </a:p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5)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Видеоролик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2">
            <a:extLst>
              <a:ext uri="{FF2B5EF4-FFF2-40B4-BE49-F238E27FC236}">
                <a16:creationId xmlns:a16="http://schemas.microsoft.com/office/drawing/2014/main" id="{02197B42-C6B8-2FBD-0922-5D63B634D9DB}"/>
              </a:ext>
            </a:extLst>
          </p:cNvPr>
          <p:cNvGrpSpPr/>
          <p:nvPr/>
        </p:nvGrpSpPr>
        <p:grpSpPr>
          <a:xfrm>
            <a:off x="6798109" y="1474582"/>
            <a:ext cx="2285151" cy="524800"/>
            <a:chOff x="7026501" y="4509120"/>
            <a:chExt cx="1499711" cy="524800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6AF6434-5414-A444-03CE-30A606681B51}"/>
                </a:ext>
              </a:extLst>
            </p:cNvPr>
            <p:cNvSpPr txBox="1"/>
            <p:nvPr/>
          </p:nvSpPr>
          <p:spPr>
            <a:xfrm>
              <a:off x="7026502" y="4509120"/>
              <a:ext cx="1499710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400" b="1" dirty="0">
                  <a:solidFill>
                    <a:srgbClr val="C0504D"/>
                  </a:solidFill>
                  <a:cs typeface="Arial" pitchFamily="34" charset="0"/>
                </a:rPr>
                <a:t>Электронная почта</a:t>
              </a:r>
              <a:endParaRPr lang="ko-KR" altLang="en-US" sz="1400" b="1" dirty="0">
                <a:solidFill>
                  <a:srgbClr val="C0504D"/>
                </a:solidFill>
                <a:cs typeface="Arial" pitchFamily="34" charset="0"/>
              </a:endParaRPr>
            </a:p>
            <a:p>
              <a:pPr algn="r"/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EF7C51-C79E-8953-EEB4-B7C4AD7FB14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konkurs-artek-2026@mail.ru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085BDAE0-9163-0DFC-48D8-A1A8ECD695D2}"/>
              </a:ext>
            </a:extLst>
          </p:cNvPr>
          <p:cNvGrpSpPr/>
          <p:nvPr/>
        </p:nvGrpSpPr>
        <p:grpSpPr>
          <a:xfrm>
            <a:off x="652646" y="1131229"/>
            <a:ext cx="3875701" cy="1817461"/>
            <a:chOff x="7026501" y="4509120"/>
            <a:chExt cx="1499710" cy="1817461"/>
          </a:xfrm>
          <a:noFill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936E13-45A7-06B4-F8F9-E28EFFF1268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400" b="1" dirty="0">
                  <a:solidFill>
                    <a:srgbClr val="77943C"/>
                  </a:solidFill>
                  <a:cs typeface="Arial" pitchFamily="34" charset="0"/>
                </a:rPr>
                <a:t>Презентация на тему:</a:t>
              </a:r>
              <a:endParaRPr lang="ko-KR" altLang="en-US" sz="1400" b="1" dirty="0">
                <a:solidFill>
                  <a:srgbClr val="77943C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F6565B-BFF4-7EF8-7A0F-E60BB582033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56966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i="1" dirty="0">
                  <a:cs typeface="Arial" pitchFamily="34" charset="0"/>
                </a:rPr>
                <a:t>«Ключевые люди в истории государственного финансового контроля России»</a:t>
              </a:r>
            </a:p>
            <a:p>
              <a:pPr algn="r"/>
              <a:endParaRPr lang="ru-RU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формат: PPT, PPTX; 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количество слайдов от 3 до 7; 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для подготовки презентации допускается использование материалов из любого исторического периода нашей страны.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3">
            <a:extLst>
              <a:ext uri="{FF2B5EF4-FFF2-40B4-BE49-F238E27FC236}">
                <a16:creationId xmlns:a16="http://schemas.microsoft.com/office/drawing/2014/main" id="{94F3C505-40C1-0179-F7CD-B32D70008AC2}"/>
              </a:ext>
            </a:extLst>
          </p:cNvPr>
          <p:cNvGrpSpPr/>
          <p:nvPr/>
        </p:nvGrpSpPr>
        <p:grpSpPr>
          <a:xfrm>
            <a:off x="8039642" y="1977565"/>
            <a:ext cx="4093763" cy="4439390"/>
            <a:chOff x="7026501" y="4509120"/>
            <a:chExt cx="1499710" cy="2385667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BFB3500-5A08-2D2C-7D49-4BFFD02128E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16539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400" b="1" dirty="0">
                  <a:solidFill>
                    <a:schemeClr val="accent1"/>
                  </a:solidFill>
                  <a:cs typeface="Arial" pitchFamily="34" charset="0"/>
                </a:rPr>
                <a:t>Видеоролик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5E593D-526C-61A3-E28C-B40E83ED34E2}"/>
                </a:ext>
              </a:extLst>
            </p:cNvPr>
            <p:cNvSpPr txBox="1"/>
            <p:nvPr/>
          </p:nvSpPr>
          <p:spPr>
            <a:xfrm>
              <a:off x="7026501" y="4661956"/>
              <a:ext cx="1499710" cy="22328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«Я - юный казначей»</a:t>
              </a:r>
              <a:b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b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r>
                <a:rPr lang="ru-RU" altLang="ko-KR" sz="12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В видеоролике должны быть освещены вопросы: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краткий рассказ о себе (ФИО, город, возраст, хобби и увлечения);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какие навыки вы хотите освоить в рамках программы и как они помогут вам в будущем?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какие принципы вы считаете ключевыми для ревизора?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какой первый и самый важный на ваш взгляд вопрос к педагогу вы бы хотели задать на старте программы?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почему вы хотите попасть на дополнительную общеразвивающую программу «Юный казначей. Траектория «Ревизор»?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перспективы развития органов Федерального казначейства, в том числе контрольно-ревизионной деятельности (на вопрос отвечают только участники категорий </a:t>
              </a:r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«Опытный участник»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и </a:t>
              </a:r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«Профи»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);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приведите примеры конкретного применения знаний и навыков, полученных во время предыдущих смен «Юный казначей» в МДЦ «Артек» (на вопрос отвечают только участники категории </a:t>
              </a:r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«Профи»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).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D4AD966-CB92-299F-00CB-32CFE8ABE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WatercolorSponge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636" y="3663538"/>
            <a:ext cx="702612" cy="52344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C28D163-A63B-A25B-82EC-6EE770D37289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66F7502-581D-4E5E-A947-E12646DCA6FD}"/>
              </a:ext>
            </a:extLst>
          </p:cNvPr>
          <p:cNvSpPr/>
          <p:nvPr/>
        </p:nvSpPr>
        <p:spPr>
          <a:xfrm>
            <a:off x="4415499" y="2558028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1A37E-4820-4D8E-8FC0-728BC73D880E}"/>
              </a:ext>
            </a:extLst>
          </p:cNvPr>
          <p:cNvSpPr txBox="1"/>
          <p:nvPr/>
        </p:nvSpPr>
        <p:spPr>
          <a:xfrm>
            <a:off x="4994489" y="199051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solidFill>
                  <a:schemeClr val="accent4"/>
                </a:solidFill>
                <a:cs typeface="Arial" pitchFamily="34" charset="0"/>
              </a:rPr>
              <a:t>Медосмотр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AF397-4FFA-48EA-A96F-C1405868BC11}"/>
              </a:ext>
            </a:extLst>
          </p:cNvPr>
          <p:cNvSpPr txBox="1"/>
          <p:nvPr/>
        </p:nvSpPr>
        <p:spPr>
          <a:xfrm>
            <a:off x="7355576" y="3779231"/>
            <a:ext cx="202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solidFill>
                  <a:schemeClr val="accent1"/>
                </a:solidFill>
                <a:cs typeface="Arial" pitchFamily="34" charset="0"/>
              </a:rPr>
              <a:t>Ответственность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6FD1-AB46-4120-B821-6E5F0ED78346}"/>
              </a:ext>
            </a:extLst>
          </p:cNvPr>
          <p:cNvSpPr txBox="1"/>
          <p:nvPr/>
        </p:nvSpPr>
        <p:spPr>
          <a:xfrm>
            <a:off x="2667000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solidFill>
                  <a:schemeClr val="accent3"/>
                </a:solidFill>
                <a:cs typeface="Arial" pitchFamily="34" charset="0"/>
              </a:rPr>
              <a:t>Расходы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74AA-F35F-4C2A-814A-C6EB2E4B9F0D}"/>
              </a:ext>
            </a:extLst>
          </p:cNvPr>
          <p:cNvSpPr txBox="1"/>
          <p:nvPr/>
        </p:nvSpPr>
        <p:spPr>
          <a:xfrm>
            <a:off x="4994489" y="545084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solidFill>
                  <a:schemeClr val="accent2"/>
                </a:solidFill>
                <a:cs typeface="Arial" pitchFamily="34" charset="0"/>
              </a:rPr>
              <a:t>Убытки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39C938-3478-433D-BAE9-C4140B7606C5}"/>
              </a:ext>
            </a:extLst>
          </p:cNvPr>
          <p:cNvGrpSpPr/>
          <p:nvPr/>
        </p:nvGrpSpPr>
        <p:grpSpPr>
          <a:xfrm>
            <a:off x="3778345" y="1992354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68BB9D62-0E51-43F5-B2B0-A0BFB9C59A73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B1A6E-A2C3-4A25-A13F-876309359C98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CF86D9-70B1-4B65-9460-148D5D43585F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B28C0-CE37-4F60-81F3-B457B2A50B02}"/>
              </a:ext>
            </a:extLst>
          </p:cNvPr>
          <p:cNvGrpSpPr/>
          <p:nvPr/>
        </p:nvGrpSpPr>
        <p:grpSpPr>
          <a:xfrm flipH="1">
            <a:off x="6669721" y="1992354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EDB2401-AAA7-471E-9AA7-DFF23EB81974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F7DF-38AD-4C1D-B965-F30B5C5854BB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E5750-E802-4AD1-9F24-684D83773F1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1F9129-75B2-4159-9FB9-5257E0728549}"/>
              </a:ext>
            </a:extLst>
          </p:cNvPr>
          <p:cNvGrpSpPr/>
          <p:nvPr/>
        </p:nvGrpSpPr>
        <p:grpSpPr>
          <a:xfrm rot="16200000">
            <a:off x="3778891" y="4399704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DD3C022-B206-4327-B4D9-2DB1E21A46B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F0E8E3-2BCD-4E0C-82EB-A4C001C8E1BB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AE5F1-D40A-4B82-A7CB-D3DA0CDC8A6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18A982-9D78-4669-9331-6D59D30C5885}"/>
              </a:ext>
            </a:extLst>
          </p:cNvPr>
          <p:cNvGrpSpPr/>
          <p:nvPr/>
        </p:nvGrpSpPr>
        <p:grpSpPr>
          <a:xfrm rot="5400000" flipH="1">
            <a:off x="6672082" y="4404474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802FA19-A765-4A70-8BC9-1837723F574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5EE4C8-DDD5-405F-91E9-C07C4BCEEBCC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30C69-11A7-421D-A041-0087B1A2000F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154BB6E-0A51-4DAA-9592-29D6A5B9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5753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15DAF94-F122-4E86-A8C4-28132B6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51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2F88704-977E-4457-898A-3A9907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7595" y="4312962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F4A31B2-B704-4784-8FB7-05D46C5E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7296" y="553443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678C9B0-8E48-4E8F-A390-6C9CA532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5753" y="5558139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E7473F7-B1FE-4D82-9851-65BF3597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7296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26F8FF4-3E70-4BE4-85C2-8643D55A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63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4EFD9A9-1842-4F96-8248-6873A960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8706" y="432739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F0FFADA-903F-4B73-ABC8-4D06C1EDC59E}"/>
              </a:ext>
            </a:extLst>
          </p:cNvPr>
          <p:cNvGrpSpPr/>
          <p:nvPr/>
        </p:nvGrpSpPr>
        <p:grpSpPr>
          <a:xfrm>
            <a:off x="76200" y="3109078"/>
            <a:ext cx="3300980" cy="3139322"/>
            <a:chOff x="6210996" y="1433695"/>
            <a:chExt cx="1712589" cy="223338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48D293-C811-4F6C-9784-4005BB76D3A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>
                  <a:solidFill>
                    <a:srgbClr val="C0504D"/>
                  </a:solidFill>
                  <a:cs typeface="Arial" pitchFamily="34" charset="0"/>
                </a:rPr>
                <a:t>Убытки</a:t>
              </a:r>
              <a:endParaRPr lang="ko-KR" altLang="en-US" sz="1200" b="1" dirty="0">
                <a:solidFill>
                  <a:srgbClr val="C0504D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01C247-D334-4DA1-B789-06679727055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2036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Обратите внимание на даты заезда и выезда из детских центров (начало и окончание смены), прибытие и убытие из Центров осуществляется именно в эти даты (ни раньше, ни позже), соответственно билеты нужно брать с учётом прибытия / убытия в указанные сроки.</a:t>
              </a:r>
              <a:b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Родители (законные представители) обязаны возместить в полном объеме убытки ВДЦ «Океан», МДЦ «Артек», ВДЦ «Алые паруса» возникшие в связи с нарушением сроков прибытия или убытия их детей (в том числе из-за форс - мажорных обстоятельств).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9676C9-553C-48B9-B626-37F1DA65A142}"/>
              </a:ext>
            </a:extLst>
          </p:cNvPr>
          <p:cNvGrpSpPr/>
          <p:nvPr/>
        </p:nvGrpSpPr>
        <p:grpSpPr>
          <a:xfrm>
            <a:off x="83779" y="914400"/>
            <a:ext cx="3624919" cy="1846659"/>
            <a:chOff x="6210996" y="1433695"/>
            <a:chExt cx="1712589" cy="131375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472AA2-49CB-4EC7-9740-7E4C3245C6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>
                  <a:solidFill>
                    <a:srgbClr val="77943C"/>
                  </a:solidFill>
                  <a:cs typeface="Arial" pitchFamily="34" charset="0"/>
                </a:rPr>
                <a:t>Расходы</a:t>
              </a:r>
              <a:endParaRPr lang="ko-KR" altLang="en-US" sz="1200" b="1" dirty="0">
                <a:solidFill>
                  <a:srgbClr val="77943C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41F31E-EE7C-4479-B559-5C912FF6F89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116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Расходы, связанные с проездом победителей Конкурса и сопровождающих их лиц в ВДЦ «Океан», МДЦ «Артек», ВДЦ «Алые паруса» и обратно, с обеспечением детей питанием в пути, осуществляются за счет средств их родителей (законных представителей). Централизованного сопровождения победителей Конкурса не осуществляется.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A46880-3CD2-4F34-8E65-3D75FAA02276}"/>
              </a:ext>
            </a:extLst>
          </p:cNvPr>
          <p:cNvGrpSpPr/>
          <p:nvPr/>
        </p:nvGrpSpPr>
        <p:grpSpPr>
          <a:xfrm>
            <a:off x="8257816" y="3081970"/>
            <a:ext cx="3691761" cy="3121997"/>
            <a:chOff x="6157458" y="413309"/>
            <a:chExt cx="1742020" cy="222106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AD833-6B17-4124-8AD2-B781982409B3}"/>
                </a:ext>
              </a:extLst>
            </p:cNvPr>
            <p:cNvSpPr txBox="1"/>
            <p:nvPr/>
          </p:nvSpPr>
          <p:spPr>
            <a:xfrm>
              <a:off x="6157458" y="413309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rgbClr val="4F81BD"/>
                  </a:solidFill>
                  <a:cs typeface="Arial" pitchFamily="34" charset="0"/>
                </a:rPr>
                <a:t>Ответственность</a:t>
              </a:r>
              <a:endParaRPr lang="ko-KR" altLang="en-US" sz="1200" b="1" dirty="0">
                <a:solidFill>
                  <a:srgbClr val="4F81BD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3401FF-AC42-4418-8F84-B4E817C60937}"/>
                </a:ext>
              </a:extLst>
            </p:cNvPr>
            <p:cNvSpPr txBox="1"/>
            <p:nvPr/>
          </p:nvSpPr>
          <p:spPr>
            <a:xfrm>
              <a:off x="6186891" y="598048"/>
              <a:ext cx="1712587" cy="2036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Родители (законные представители)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несут ответственность: 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− за жизнь, здоровье 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 безопасность детей во время 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пути до детских центров и обратно до момента передачи детей представителям детских центров; 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− за наличие и соответствующее оформление у каждого ребенка, направляемого на смену требуемых документов; 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− за наличие у детей необходимого комплекта одежды, соответствующего погодным условиям, и предметов личной гигиены; 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− за соблюдение детьми правил пребывания в детских центрах.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3F1776-0D8D-4867-9D5A-71EB41D82EC1}"/>
              </a:ext>
            </a:extLst>
          </p:cNvPr>
          <p:cNvGrpSpPr/>
          <p:nvPr/>
        </p:nvGrpSpPr>
        <p:grpSpPr>
          <a:xfrm>
            <a:off x="8341967" y="1047889"/>
            <a:ext cx="3629390" cy="1661995"/>
            <a:chOff x="6210996" y="1433695"/>
            <a:chExt cx="1712589" cy="118238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6DC0AD-2BE5-4E7D-95CF-658B5E55763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rgbClr val="8064A2"/>
                  </a:solidFill>
                  <a:cs typeface="Arial" pitchFamily="34" charset="0"/>
                </a:rPr>
                <a:t>Медосмотр</a:t>
              </a:r>
              <a:endParaRPr lang="ko-KR" altLang="en-US" sz="1200" b="1" dirty="0">
                <a:solidFill>
                  <a:srgbClr val="8064A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2FD9AD-5F27-41E3-B070-DDC6F37BB40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985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 случае выявления при медицинском осмотре, проводимом при заезде в ВДЦ «Океан», МДЦ «Артек», ВДЦ «Алые паруса» противопоказаний по состоянию здоровья, не указанных в медицинских документах, дети не принимаются и подлежат возврату до места проживания за счет средств родителей.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sp>
        <p:nvSpPr>
          <p:cNvPr id="52" name="object 8">
            <a:extLst>
              <a:ext uri="{FF2B5EF4-FFF2-40B4-BE49-F238E27FC236}">
                <a16:creationId xmlns:a16="http://schemas.microsoft.com/office/drawing/2014/main" id="{F24966B1-FD14-C165-7B17-06E498D7BCE9}"/>
              </a:ext>
            </a:extLst>
          </p:cNvPr>
          <p:cNvSpPr/>
          <p:nvPr/>
        </p:nvSpPr>
        <p:spPr>
          <a:xfrm>
            <a:off x="17034" y="6437726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D0BE774F-9F1E-72FB-8C1C-107920C8E2A4}"/>
              </a:ext>
            </a:extLst>
          </p:cNvPr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B77F433-6BE7-4C34-E056-C795F41E3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" y="89923"/>
            <a:ext cx="1944141" cy="76103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02C457E-4B55-F53F-A7ED-3BAB473436DE}"/>
              </a:ext>
            </a:extLst>
          </p:cNvPr>
          <p:cNvSpPr txBox="1"/>
          <p:nvPr/>
        </p:nvSpPr>
        <p:spPr>
          <a:xfrm>
            <a:off x="5827879" y="197377"/>
            <a:ext cx="60593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2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Обратить внимание!</a:t>
            </a:r>
          </a:p>
        </p:txBody>
      </p:sp>
      <p:sp>
        <p:nvSpPr>
          <p:cNvPr id="58" name="Номер слайда 9">
            <a:extLst>
              <a:ext uri="{FF2B5EF4-FFF2-40B4-BE49-F238E27FC236}">
                <a16:creationId xmlns:a16="http://schemas.microsoft.com/office/drawing/2014/main" id="{BE050867-18FF-98A7-8965-C075AA24E190}"/>
              </a:ext>
            </a:extLst>
          </p:cNvPr>
          <p:cNvSpPr txBox="1">
            <a:spLocks/>
          </p:cNvSpPr>
          <p:nvPr/>
        </p:nvSpPr>
        <p:spPr>
          <a:xfrm>
            <a:off x="11582400" y="6516630"/>
            <a:ext cx="52875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13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33852A5-039D-42AD-C57C-94C5CE368A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92" r="32666"/>
          <a:stretch/>
        </p:blipFill>
        <p:spPr>
          <a:xfrm>
            <a:off x="5313615" y="2502758"/>
            <a:ext cx="1067252" cy="273748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3A92167-2037-973C-C6D7-36B13A6E7699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Fullppt\PNG이미지\핸드폰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92" y="1504176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427160"/>
            <a:ext cx="6436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chemeClr val="bg1"/>
                </a:solidFill>
                <a:cs typeface="Arial" pitchFamily="34" charset="0"/>
              </a:rPr>
              <a:t>Ссылка на чат и канал, где вас проконсультируют по подаче документов на конкурсы для участия в дополнительных общеразвивающих программах «Юный казначей. Финансовый триатлон» (в ВДЦ «Алые паруса»), «Юный казначей. Траектория «Финансист»  (в ВДЦ «Океан»), «Юный казначей. Траектория «Ревизор» (МДЦ «Артек»).</a:t>
            </a:r>
          </a:p>
          <a:p>
            <a:endParaRPr lang="ru-RU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ЧАТ:</a:t>
            </a:r>
          </a:p>
          <a:p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https://max.ru/join/9t3X4q5d6aPHFjTSadDQgFVDCQ7MEUMDU7IOKN_aslI </a:t>
            </a:r>
            <a:br>
              <a:rPr lang="ru-RU" altLang="ko-KR" sz="1400" i="1" dirty="0">
                <a:solidFill>
                  <a:schemeClr val="bg1"/>
                </a:solidFill>
                <a:cs typeface="Arial" pitchFamily="34" charset="0"/>
              </a:rPr>
            </a:br>
            <a:br>
              <a:rPr lang="ru-RU" altLang="ko-KR" sz="1400" dirty="0">
                <a:solidFill>
                  <a:schemeClr val="bg1"/>
                </a:solidFill>
                <a:cs typeface="Arial" pitchFamily="34" charset="0"/>
              </a:rPr>
            </a:br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КАНАЛ: </a:t>
            </a:r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https://max.ru/join/9t3X4q5d6aPHFjTSadDQgFVDCQ7MEUMDU7IOKN_aslIhttps://max.ru/join/9enSrSKMf2buM3E-iTKKbvKMBzLB6gYzqkJK8Hd31JA     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9"/>
          <p:cNvSpPr/>
          <p:nvPr/>
        </p:nvSpPr>
        <p:spPr>
          <a:xfrm flipH="1">
            <a:off x="1082374" y="5857866"/>
            <a:ext cx="335548" cy="31410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072"/>
          </a:p>
        </p:txBody>
      </p:sp>
      <p:sp>
        <p:nvSpPr>
          <p:cNvPr id="25" name="Round Same Side Corner Rectangle 6"/>
          <p:cNvSpPr>
            <a:spLocks noChangeAspect="1"/>
          </p:cNvSpPr>
          <p:nvPr/>
        </p:nvSpPr>
        <p:spPr>
          <a:xfrm rot="18900000" flipH="1">
            <a:off x="4650782" y="5804688"/>
            <a:ext cx="113817" cy="45630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072"/>
          </a:p>
        </p:txBody>
      </p:sp>
      <p:sp>
        <p:nvSpPr>
          <p:cNvPr id="35" name="Text Placeholder 1"/>
          <p:cNvSpPr txBox="1">
            <a:spLocks/>
          </p:cNvSpPr>
          <p:nvPr/>
        </p:nvSpPr>
        <p:spPr>
          <a:xfrm>
            <a:off x="304800" y="1892829"/>
            <a:ext cx="3999343" cy="3840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2133" b="1" dirty="0">
                <a:solidFill>
                  <a:schemeClr val="accent1"/>
                </a:solidFill>
                <a:cs typeface="Arial" pitchFamily="34" charset="0"/>
              </a:rPr>
              <a:t>Тематический чат и канал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3786866-3592-5F0A-246D-87974536E8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532" t="-311" b="38732"/>
          <a:stretch>
            <a:fillRect/>
          </a:stretch>
        </p:blipFill>
        <p:spPr>
          <a:xfrm>
            <a:off x="9047954" y="1804211"/>
            <a:ext cx="2136612" cy="3072582"/>
          </a:xfrm>
          <a:prstGeom prst="roundRect">
            <a:avLst>
              <a:gd name="adj" fmla="val 805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851054B-688F-097A-27BF-390BD7993A1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l="-224" t="24349" r="224" b="10802"/>
          <a:stretch>
            <a:fillRect/>
          </a:stretch>
        </p:blipFill>
        <p:spPr>
          <a:xfrm>
            <a:off x="7471207" y="1752600"/>
            <a:ext cx="2363917" cy="3324484"/>
          </a:xfrm>
          <a:prstGeom prst="roundRect">
            <a:avLst>
              <a:gd name="adj" fmla="val 36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object 8">
            <a:extLst>
              <a:ext uri="{FF2B5EF4-FFF2-40B4-BE49-F238E27FC236}">
                <a16:creationId xmlns:a16="http://schemas.microsoft.com/office/drawing/2014/main" id="{8B15BDF1-9925-181A-2AC7-12A1D0D1264F}"/>
              </a:ext>
            </a:extLst>
          </p:cNvPr>
          <p:cNvSpPr/>
          <p:nvPr/>
        </p:nvSpPr>
        <p:spPr>
          <a:xfrm>
            <a:off x="17034" y="6437726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83CF844D-7FFA-654B-EE44-F54779D16C98}"/>
              </a:ext>
            </a:extLst>
          </p:cNvPr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8096EBF-1B32-5A82-E012-193EF3577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" y="89923"/>
            <a:ext cx="1944141" cy="7610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502FEAA-E177-B7A3-3FA0-30CE571DC3FC}"/>
              </a:ext>
            </a:extLst>
          </p:cNvPr>
          <p:cNvSpPr txBox="1"/>
          <p:nvPr/>
        </p:nvSpPr>
        <p:spPr>
          <a:xfrm>
            <a:off x="4909260" y="157018"/>
            <a:ext cx="707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11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altLang="ko-KR" sz="2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Тематический чат и канал</a:t>
            </a:r>
          </a:p>
        </p:txBody>
      </p:sp>
      <p:sp>
        <p:nvSpPr>
          <p:cNvPr id="41" name="Номер слайда 9">
            <a:extLst>
              <a:ext uri="{FF2B5EF4-FFF2-40B4-BE49-F238E27FC236}">
                <a16:creationId xmlns:a16="http://schemas.microsoft.com/office/drawing/2014/main" id="{89E4A512-C1CB-2F36-56F8-6509CE068D24}"/>
              </a:ext>
            </a:extLst>
          </p:cNvPr>
          <p:cNvSpPr txBox="1">
            <a:spLocks/>
          </p:cNvSpPr>
          <p:nvPr/>
        </p:nvSpPr>
        <p:spPr>
          <a:xfrm>
            <a:off x="11582400" y="6516630"/>
            <a:ext cx="52875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14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0CD2713-EA9C-3C12-0498-47AE72C2BE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139" t="21111" r="18139" b="20604"/>
          <a:stretch>
            <a:fillRect/>
          </a:stretch>
        </p:blipFill>
        <p:spPr>
          <a:xfrm>
            <a:off x="7805460" y="3906355"/>
            <a:ext cx="1603806" cy="2330808"/>
          </a:xfrm>
          <a:prstGeom prst="roundRect">
            <a:avLst>
              <a:gd name="adj" fmla="val 123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7DF5485-6F96-E183-EA90-FBE7F7E170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156" t="19570" r="16861" b="19356"/>
          <a:stretch>
            <a:fillRect/>
          </a:stretch>
        </p:blipFill>
        <p:spPr>
          <a:xfrm>
            <a:off x="9517192" y="4257471"/>
            <a:ext cx="1477007" cy="2239296"/>
          </a:xfrm>
          <a:prstGeom prst="roundRect">
            <a:avLst>
              <a:gd name="adj" fmla="val 1215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D75C41-0480-E3FE-91AE-6265E537D9A9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8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556595" y="437321"/>
            <a:ext cx="2623132" cy="5820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10" name="TextBox 9"/>
          <p:cNvSpPr txBox="1"/>
          <p:nvPr/>
        </p:nvSpPr>
        <p:spPr>
          <a:xfrm>
            <a:off x="3395060" y="2819400"/>
            <a:ext cx="56199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Спасибо за </a:t>
            </a:r>
          </a:p>
          <a:p>
            <a:pPr algn="ctr"/>
            <a:r>
              <a:rPr lang="ru-RU" sz="6600" b="1" dirty="0">
                <a:solidFill>
                  <a:srgbClr val="11437F"/>
                </a:solidFill>
                <a:latin typeface="+mj-lt"/>
                <a:cs typeface="Arial" panose="020B0604020202020204" pitchFamily="34" charset="0"/>
              </a:rPr>
              <a:t>внимание!</a:t>
            </a:r>
            <a:endParaRPr lang="ru-RU" sz="6600" dirty="0">
              <a:solidFill>
                <a:srgbClr val="11437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 flipV="1">
            <a:off x="0" y="528699"/>
            <a:ext cx="12192000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" y="89923"/>
            <a:ext cx="1944141" cy="7610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8EF0F7-41C7-B618-B68D-852A2E836E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117" y="5997042"/>
            <a:ext cx="958768" cy="6389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BAD43-D360-A1D7-636C-A407C7146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788" y="6002088"/>
            <a:ext cx="795512" cy="592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57" y="6015356"/>
            <a:ext cx="827809" cy="6278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054DB3-4397-DA7C-4105-AEF8B1F90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667000"/>
            <a:ext cx="1966182" cy="2800899"/>
          </a:xfrm>
          <a:prstGeom prst="rect">
            <a:avLst/>
          </a:prstGeom>
        </p:spPr>
      </p:pic>
      <p:sp>
        <p:nvSpPr>
          <p:cNvPr id="5" name="Номер слайда 9">
            <a:extLst>
              <a:ext uri="{FF2B5EF4-FFF2-40B4-BE49-F238E27FC236}">
                <a16:creationId xmlns:a16="http://schemas.microsoft.com/office/drawing/2014/main" id="{D5AE1C14-A046-F0B0-2990-27AC32F26EFB}"/>
              </a:ext>
            </a:extLst>
          </p:cNvPr>
          <p:cNvSpPr txBox="1">
            <a:spLocks/>
          </p:cNvSpPr>
          <p:nvPr/>
        </p:nvSpPr>
        <p:spPr>
          <a:xfrm>
            <a:off x="11663248" y="6546320"/>
            <a:ext cx="52875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15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4806" y="68359"/>
            <a:ext cx="3581400" cy="492443"/>
          </a:xfrm>
        </p:spPr>
        <p:txBody>
          <a:bodyPr/>
          <a:lstStyle/>
          <a:p>
            <a:pPr algn="l"/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Цель конкурса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5D4E8A-DD71-4660-A08E-F71D11B043E1}"/>
              </a:ext>
            </a:extLst>
          </p:cNvPr>
          <p:cNvSpPr txBox="1"/>
          <p:nvPr/>
        </p:nvSpPr>
        <p:spPr>
          <a:xfrm>
            <a:off x="232081" y="1129846"/>
            <a:ext cx="899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выявление новых и поддержка наиболее достойных участников, добившихся успехов в области математики, финансов, литературы, географии, информатики, робототехники и обществознания (философия, социология, правоведение, политология) и успешно прошедших конкурсный отбор для последующего участия в тематической образовательной программе «Юный казначей», которая будет реализована в: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Rounded Rectangular Callout 31">
            <a:extLst>
              <a:ext uri="{FF2B5EF4-FFF2-40B4-BE49-F238E27FC236}">
                <a16:creationId xmlns:a16="http://schemas.microsoft.com/office/drawing/2014/main" id="{96015DEF-77AA-4F96-B750-9F619D510E09}"/>
              </a:ext>
            </a:extLst>
          </p:cNvPr>
          <p:cNvSpPr/>
          <p:nvPr/>
        </p:nvSpPr>
        <p:spPr>
          <a:xfrm flipH="1">
            <a:off x="2446091" y="2057400"/>
            <a:ext cx="1049061" cy="717844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8" name="그룹 6">
            <a:extLst>
              <a:ext uri="{FF2B5EF4-FFF2-40B4-BE49-F238E27FC236}">
                <a16:creationId xmlns:a16="http://schemas.microsoft.com/office/drawing/2014/main" id="{77A1605A-4DF3-4688-B2A7-5C85267AA655}"/>
              </a:ext>
            </a:extLst>
          </p:cNvPr>
          <p:cNvGrpSpPr/>
          <p:nvPr/>
        </p:nvGrpSpPr>
        <p:grpSpPr>
          <a:xfrm>
            <a:off x="228600" y="3134900"/>
            <a:ext cx="2264899" cy="3116092"/>
            <a:chOff x="1730331" y="5178805"/>
            <a:chExt cx="1770392" cy="122703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A456025-1C65-4C1E-9D1D-C37934A13E2F}"/>
                </a:ext>
              </a:extLst>
            </p:cNvPr>
            <p:cNvSpPr txBox="1"/>
            <p:nvPr/>
          </p:nvSpPr>
          <p:spPr>
            <a:xfrm>
              <a:off x="1730331" y="5387808"/>
              <a:ext cx="1733335" cy="10180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Название программы: </a:t>
              </a:r>
            </a:p>
            <a:p>
              <a:pPr algn="ctr"/>
              <a:r>
                <a:rPr lang="ru-RU" altLang="ko-KR" sz="1400" dirty="0">
                  <a:solidFill>
                    <a:srgbClr val="4F81BD"/>
                  </a:solidFill>
                  <a:cs typeface="Arial" pitchFamily="34" charset="0"/>
                </a:rPr>
                <a:t>«Юный казначей. Траектория «Финансовый триатлон» </a:t>
              </a:r>
            </a:p>
            <a:p>
              <a:pPr algn="ctr"/>
              <a:endParaRPr lang="ru-RU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Срок смены:</a:t>
              </a: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22.06.2026 - 12.07.2026</a:t>
              </a:r>
            </a:p>
            <a:p>
              <a:endParaRPr lang="ru-RU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Адрес: </a:t>
              </a:r>
            </a:p>
            <a:p>
              <a:pPr algn="ctr"/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Республика Крым, </a:t>
              </a:r>
              <a:b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г. Евпатория, </a:t>
              </a:r>
              <a:r>
                <a:rPr lang="ru-RU" altLang="ko-KR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пр-кт</a:t>
              </a: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им. В.И. Ленина, д. 23/26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4BFF54C-C00A-4D6B-88DC-FAA11CF7400A}"/>
                </a:ext>
              </a:extLst>
            </p:cNvPr>
            <p:cNvSpPr txBox="1"/>
            <p:nvPr/>
          </p:nvSpPr>
          <p:spPr>
            <a:xfrm>
              <a:off x="1730331" y="5178805"/>
              <a:ext cx="1770392" cy="969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ko-KR" sz="1600" b="1" i="1" dirty="0">
                  <a:solidFill>
                    <a:schemeClr val="accent1"/>
                  </a:solidFill>
                </a:rPr>
                <a:t>ВДЦ «Алые паруса»</a:t>
              </a:r>
              <a:endParaRPr lang="en-US" altLang="ko-KR" sz="1600" b="1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1" name="Rounded Rectangular Callout 31">
            <a:extLst>
              <a:ext uri="{FF2B5EF4-FFF2-40B4-BE49-F238E27FC236}">
                <a16:creationId xmlns:a16="http://schemas.microsoft.com/office/drawing/2014/main" id="{7BDF42F4-DF99-427F-B217-78470F87574F}"/>
              </a:ext>
            </a:extLst>
          </p:cNvPr>
          <p:cNvSpPr/>
          <p:nvPr/>
        </p:nvSpPr>
        <p:spPr>
          <a:xfrm flipH="1">
            <a:off x="5221567" y="2286000"/>
            <a:ext cx="1049061" cy="717844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2" name="그룹 6">
            <a:extLst>
              <a:ext uri="{FF2B5EF4-FFF2-40B4-BE49-F238E27FC236}">
                <a16:creationId xmlns:a16="http://schemas.microsoft.com/office/drawing/2014/main" id="{5F433616-045B-42BE-A30A-2C038BC3FBE0}"/>
              </a:ext>
            </a:extLst>
          </p:cNvPr>
          <p:cNvGrpSpPr/>
          <p:nvPr/>
        </p:nvGrpSpPr>
        <p:grpSpPr>
          <a:xfrm>
            <a:off x="3335677" y="3322763"/>
            <a:ext cx="2243852" cy="2746990"/>
            <a:chOff x="1728872" y="5151323"/>
            <a:chExt cx="1753940" cy="108169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A932BD1-6250-46B7-9AFD-3D18109123A9}"/>
                </a:ext>
              </a:extLst>
            </p:cNvPr>
            <p:cNvSpPr txBox="1"/>
            <p:nvPr/>
          </p:nvSpPr>
          <p:spPr>
            <a:xfrm>
              <a:off x="1728872" y="5299819"/>
              <a:ext cx="1733335" cy="9331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Название программы: </a:t>
              </a:r>
            </a:p>
            <a:p>
              <a:pPr algn="ctr"/>
              <a:r>
                <a:rPr lang="ru-RU" altLang="ko-KR" sz="1400" dirty="0">
                  <a:solidFill>
                    <a:srgbClr val="77943C"/>
                  </a:solidFill>
                  <a:cs typeface="Arial" pitchFamily="34" charset="0"/>
                </a:rPr>
                <a:t>«Юный казначей. Траектория «Финансист»</a:t>
              </a: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endParaRPr lang="ru-RU" altLang="ko-KR" sz="14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Срок смены: </a:t>
              </a:r>
            </a:p>
            <a:p>
              <a:pPr algn="ctr"/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20.06.2026 по 10.07.2026</a:t>
              </a: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00"/>
                  </a:highlight>
                  <a:cs typeface="Arial" pitchFamily="34" charset="0"/>
                </a:rPr>
                <a:t> </a:t>
              </a:r>
              <a:b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endPara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Адрес: </a:t>
              </a:r>
            </a:p>
            <a:p>
              <a:pPr algn="ctr"/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Приморский край, </a:t>
              </a:r>
              <a:b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г. Владивосток, </a:t>
              </a:r>
              <a:b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ул. Артековская, д.10.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29CB435-7684-4B24-ADDA-F37F53F2D19D}"/>
                </a:ext>
              </a:extLst>
            </p:cNvPr>
            <p:cNvSpPr txBox="1"/>
            <p:nvPr/>
          </p:nvSpPr>
          <p:spPr>
            <a:xfrm>
              <a:off x="1740725" y="5151323"/>
              <a:ext cx="1742087" cy="969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ko-KR" sz="1600" b="1" i="1" dirty="0">
                  <a:solidFill>
                    <a:schemeClr val="accent3"/>
                  </a:solidFill>
                </a:rPr>
                <a:t>ВДЦ «Океан»</a:t>
              </a:r>
              <a:endParaRPr lang="en-US" altLang="ko-KR" sz="1600" b="1" i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75" name="Rounded Rectangular Callout 31">
            <a:extLst>
              <a:ext uri="{FF2B5EF4-FFF2-40B4-BE49-F238E27FC236}">
                <a16:creationId xmlns:a16="http://schemas.microsoft.com/office/drawing/2014/main" id="{6F62523A-1C31-4C41-8030-0B4A77634240}"/>
              </a:ext>
            </a:extLst>
          </p:cNvPr>
          <p:cNvSpPr/>
          <p:nvPr/>
        </p:nvSpPr>
        <p:spPr>
          <a:xfrm flipH="1">
            <a:off x="8399739" y="2235599"/>
            <a:ext cx="1049061" cy="717844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6" name="그룹 6">
            <a:extLst>
              <a:ext uri="{FF2B5EF4-FFF2-40B4-BE49-F238E27FC236}">
                <a16:creationId xmlns:a16="http://schemas.microsoft.com/office/drawing/2014/main" id="{873C2A5D-C52A-4F28-8E20-821AAC0A4E89}"/>
              </a:ext>
            </a:extLst>
          </p:cNvPr>
          <p:cNvGrpSpPr/>
          <p:nvPr/>
        </p:nvGrpSpPr>
        <p:grpSpPr>
          <a:xfrm>
            <a:off x="6423952" y="3307792"/>
            <a:ext cx="2259343" cy="2677911"/>
            <a:chOff x="1715635" y="5151320"/>
            <a:chExt cx="1766049" cy="105449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D8C285-E8E9-4B95-83F2-27CBEC0C7E0F}"/>
                </a:ext>
              </a:extLst>
            </p:cNvPr>
            <p:cNvSpPr txBox="1"/>
            <p:nvPr/>
          </p:nvSpPr>
          <p:spPr>
            <a:xfrm>
              <a:off x="1715635" y="5272614"/>
              <a:ext cx="1733335" cy="933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Название программы: </a:t>
              </a:r>
            </a:p>
            <a:p>
              <a:pPr algn="ctr"/>
              <a:r>
                <a:rPr lang="ru-RU" altLang="ko-KR" sz="1400" dirty="0">
                  <a:solidFill>
                    <a:srgbClr val="8064A2"/>
                  </a:solidFill>
                  <a:cs typeface="Arial" pitchFamily="34" charset="0"/>
                </a:rPr>
                <a:t>«Юный казначей. Траектория «Ревизор»</a:t>
              </a: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endParaRPr lang="ru-RU" altLang="ko-KR" sz="1400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Срок смены: </a:t>
              </a:r>
            </a:p>
            <a:p>
              <a:pPr algn="ctr"/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01.09.2026 по 21.09.2026</a:t>
              </a:r>
            </a:p>
            <a:p>
              <a:pPr algn="ctr"/>
              <a:endParaRPr lang="ru-RU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400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Адрес: </a:t>
              </a:r>
            </a:p>
            <a:p>
              <a:pPr algn="ctr"/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Республика Крым, г. Ялта, пгт. Гурзуф, </a:t>
              </a:r>
              <a:b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r>
                <a:rPr lang="ru-RU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ул. Ленинградская, д. 41</a:t>
              </a:r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.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BBB3314-08CA-406B-9713-048AE8D3ED44}"/>
                </a:ext>
              </a:extLst>
            </p:cNvPr>
            <p:cNvSpPr txBox="1"/>
            <p:nvPr/>
          </p:nvSpPr>
          <p:spPr>
            <a:xfrm>
              <a:off x="1739597" y="5151320"/>
              <a:ext cx="1742087" cy="969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ko-KR" sz="1600" b="1" i="1" dirty="0">
                  <a:solidFill>
                    <a:srgbClr val="8064A2"/>
                  </a:solidFill>
                </a:rPr>
                <a:t>МДЦ «Артек»</a:t>
              </a:r>
              <a:endParaRPr lang="en-US" altLang="ko-KR" sz="1600" b="1" i="1" dirty="0">
                <a:solidFill>
                  <a:srgbClr val="8064A2"/>
                </a:solidFill>
              </a:endParaRPr>
            </a:p>
          </p:txBody>
        </p:sp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5BD9C193-A5E9-F399-4097-FDFB50D51E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1957" y="2422249"/>
            <a:ext cx="668280" cy="44534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338B3F5-C3B5-093C-347D-0E94215A6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b="34063"/>
          <a:stretch>
            <a:fillRect/>
          </a:stretch>
        </p:blipFill>
        <p:spPr>
          <a:xfrm>
            <a:off x="8318089" y="2232554"/>
            <a:ext cx="1325585" cy="651165"/>
          </a:xfrm>
          <a:prstGeom prst="rect">
            <a:avLst/>
          </a:prstGeom>
        </p:spPr>
      </p:pic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364544B-05F5-C2DC-DC76-7D44A1644378}"/>
              </a:ext>
            </a:extLst>
          </p:cNvPr>
          <p:cNvGrpSpPr/>
          <p:nvPr/>
        </p:nvGrpSpPr>
        <p:grpSpPr>
          <a:xfrm>
            <a:off x="-1109" y="95638"/>
            <a:ext cx="12180835" cy="6347803"/>
            <a:chOff x="2" y="89923"/>
            <a:chExt cx="12180835" cy="6347803"/>
          </a:xfrm>
        </p:grpSpPr>
        <p:sp>
          <p:nvSpPr>
            <p:cNvPr id="94" name="object 8">
              <a:extLst>
                <a:ext uri="{FF2B5EF4-FFF2-40B4-BE49-F238E27FC236}">
                  <a16:creationId xmlns:a16="http://schemas.microsoft.com/office/drawing/2014/main" id="{338C5AED-DD84-E7E8-0C51-608752FC7876}"/>
                </a:ext>
              </a:extLst>
            </p:cNvPr>
            <p:cNvSpPr/>
            <p:nvPr/>
          </p:nvSpPr>
          <p:spPr>
            <a:xfrm>
              <a:off x="17034" y="6437726"/>
              <a:ext cx="12163803" cy="0"/>
            </a:xfrm>
            <a:custGeom>
              <a:avLst/>
              <a:gdLst/>
              <a:ahLst/>
              <a:cxnLst/>
              <a:rect l="l" t="t" r="r" b="b"/>
              <a:pathLst>
                <a:path w="5752465">
                  <a:moveTo>
                    <a:pt x="0" y="0"/>
                  </a:moveTo>
                  <a:lnTo>
                    <a:pt x="5751940" y="0"/>
                  </a:lnTo>
                </a:path>
              </a:pathLst>
            </a:custGeom>
            <a:ln w="9525">
              <a:solidFill>
                <a:srgbClr val="003B59"/>
              </a:solidFill>
            </a:ln>
          </p:spPr>
          <p:txBody>
            <a:bodyPr wrap="square" lIns="0" tIns="0" rIns="0" bIns="0" rtlCol="0"/>
            <a:lstStyle/>
            <a:p>
              <a:endParaRPr sz="3806"/>
            </a:p>
          </p:txBody>
        </p:sp>
        <p:sp>
          <p:nvSpPr>
            <p:cNvPr id="97" name="object 2">
              <a:extLst>
                <a:ext uri="{FF2B5EF4-FFF2-40B4-BE49-F238E27FC236}">
                  <a16:creationId xmlns:a16="http://schemas.microsoft.com/office/drawing/2014/main" id="{81391779-3B16-8D7C-9053-B3A46E51C616}"/>
                </a:ext>
              </a:extLst>
            </p:cNvPr>
            <p:cNvSpPr/>
            <p:nvPr/>
          </p:nvSpPr>
          <p:spPr>
            <a:xfrm flipV="1">
              <a:off x="2" y="528699"/>
              <a:ext cx="9338696" cy="374629"/>
            </a:xfrm>
            <a:custGeom>
              <a:avLst/>
              <a:gdLst/>
              <a:ahLst/>
              <a:cxnLst/>
              <a:rect l="l" t="t" r="r" b="b"/>
              <a:pathLst>
                <a:path w="4416425">
                  <a:moveTo>
                    <a:pt x="0" y="0"/>
                  </a:moveTo>
                  <a:lnTo>
                    <a:pt x="4415994" y="0"/>
                  </a:lnTo>
                </a:path>
              </a:pathLst>
            </a:custGeom>
            <a:ln w="1270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3806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AA9A7AB7-B5F3-152F-B004-1D1E02FCD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03" y="89923"/>
              <a:ext cx="1944141" cy="761034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F48AED-9E96-BE4E-352B-C9B6E118A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296" y="2299397"/>
            <a:ext cx="1966182" cy="2800899"/>
          </a:xfrm>
          <a:prstGeom prst="rect">
            <a:avLst/>
          </a:prstGeom>
        </p:spPr>
      </p:pic>
      <p:sp>
        <p:nvSpPr>
          <p:cNvPr id="100" name="Номер слайда 9">
            <a:extLst>
              <a:ext uri="{FF2B5EF4-FFF2-40B4-BE49-F238E27FC236}">
                <a16:creationId xmlns:a16="http://schemas.microsoft.com/office/drawing/2014/main" id="{76D390D2-E12D-45B0-7341-85FA0B762397}"/>
              </a:ext>
            </a:extLst>
          </p:cNvPr>
          <p:cNvSpPr txBox="1">
            <a:spLocks/>
          </p:cNvSpPr>
          <p:nvPr/>
        </p:nvSpPr>
        <p:spPr>
          <a:xfrm>
            <a:off x="11683746" y="6440270"/>
            <a:ext cx="41990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2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8B94B884-FAC2-6E4D-6123-C1B3E8D446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8"/>
          <a:stretch>
            <a:fillRect/>
          </a:stretch>
        </p:blipFill>
        <p:spPr>
          <a:xfrm>
            <a:off x="2499533" y="2134682"/>
            <a:ext cx="914719" cy="534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7FC7F5-4E43-957F-8D47-002176800D87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811177-DB80-4344-94A8-D1A39966839D}"/>
              </a:ext>
            </a:extLst>
          </p:cNvPr>
          <p:cNvGrpSpPr/>
          <p:nvPr/>
        </p:nvGrpSpPr>
        <p:grpSpPr>
          <a:xfrm>
            <a:off x="4022289" y="1370462"/>
            <a:ext cx="4162808" cy="4116050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17A101AC-5D1F-4256-981A-835CCD4A46BD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F93A0F-AA5B-4E6E-92D6-AD67F9B73C11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CFA3F67-7C9D-4591-A57E-A44599593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1BDCFED-EBCD-4F05-92B3-CEF7761D92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32DE64C-B3E4-4A66-A0D5-B421AA216AC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45D1617-E7F5-469F-BCEA-4777ABA113B5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DDB830-F8CB-46F0-824B-1487F1F5A2C3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2A1BE8C-5882-4095-B7A4-B5CA4175DC6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D254FAA-18D2-48D8-8E6A-2F6BC53FC79C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11ACA8-C198-4695-81B3-D9556DBAFFCF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FB10BC8-3C67-4F5C-A5CC-D472298BFC09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22DBB4F-84B2-471E-AE19-A14B95D62AB0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8B645F-34EE-4ED4-A0A4-53E4396D6F6E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A8B4A9B-7A59-4A75-B7A5-3A068E650F27}"/>
              </a:ext>
            </a:extLst>
          </p:cNvPr>
          <p:cNvGrpSpPr/>
          <p:nvPr/>
        </p:nvGrpSpPr>
        <p:grpSpPr>
          <a:xfrm>
            <a:off x="8487338" y="4191000"/>
            <a:ext cx="3399862" cy="2092880"/>
            <a:chOff x="7637355" y="2159174"/>
            <a:chExt cx="3744000" cy="20928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91767F-183E-42EC-981F-D786131DD9B2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Возраст участников: с 14 до 17 лет включительно (в период с 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01.09.2026 по 22.09.2026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). На момент подачи документов на конкурс дети должны обучаться с 8 по 11 классы средней общеобразовательной школы (школы, школа с углублённым изучением предметов, профильная школа, лицей, гимназия)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D0DA0-65D8-4200-BD03-9C0F86B7651A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rgbClr val="8064A2"/>
                  </a:solidFill>
                </a:rPr>
                <a:t>МДЦ</a:t>
              </a:r>
              <a:r>
                <a:rPr lang="ru-RU" altLang="ko-KR" sz="1200" b="1" dirty="0">
                  <a:solidFill>
                    <a:schemeClr val="accent4"/>
                  </a:solidFill>
                </a:rPr>
                <a:t> «Артек»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4C54CC-CBFC-482A-9BA7-77A22719AA4D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228600" y="3810000"/>
            <a:ext cx="3628462" cy="2462212"/>
            <a:chOff x="890962" y="2144778"/>
            <a:chExt cx="3744000" cy="24622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Возраст участников: с 13 до 17 лет включительно (в период с 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22.06.2026 по 12.07.2026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). На момент подачи документов на конкурс дети должны обучаться </a:t>
              </a:r>
              <a:b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 7 по 9 классы средней общеобразовательной школы (школы, школа с углублённым изучением предметов, профильная школа, лицей, гимназия). В летний период допускаются дети, которые переходят из 6 в 7 класс, из 7 в 8, из 8 в 7 класс и из 9 класса в 10 класс.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>
                  <a:solidFill>
                    <a:srgbClr val="FF2401"/>
                  </a:solidFill>
                </a:rPr>
                <a:t>ВДЦ «Алые паруса»</a:t>
              </a:r>
              <a:r>
                <a:rPr lang="en-US" altLang="ko-KR" sz="1200" b="1" dirty="0">
                  <a:solidFill>
                    <a:schemeClr val="accent1"/>
                  </a:solidFill>
                </a:rPr>
                <a:t>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rgbClr val="FF240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6EED8D94-0D6F-4194-96DE-B6037EF08534}"/>
              </a:ext>
            </a:extLst>
          </p:cNvPr>
          <p:cNvGrpSpPr/>
          <p:nvPr/>
        </p:nvGrpSpPr>
        <p:grpSpPr>
          <a:xfrm>
            <a:off x="7502184" y="938438"/>
            <a:ext cx="3399862" cy="1908214"/>
            <a:chOff x="4636424" y="5144267"/>
            <a:chExt cx="2918420" cy="190821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B03B0F-99D3-4DB4-AD12-9DB3BC138303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Возраст участников: с 14 до 17 лет включительно (в период с 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20.06.2026 по 10.07.2026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). На момент подачи документов на конкурс дети должны обучаться с 8 по 11 классы средней общеобразовательной школы (школы, школа с углублённым изучением предметов, профильная школа, лицей, гимназия)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C55629-C2F6-45B8-AE31-2E0DFEC88600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rgbClr val="4F81BD"/>
                  </a:solidFill>
                </a:rPr>
                <a:t>ВДЦ «Океан»</a:t>
              </a:r>
              <a:r>
                <a:rPr lang="en-US" altLang="ko-KR" sz="1200" b="1" dirty="0">
                  <a:solidFill>
                    <a:srgbClr val="4F81BD"/>
                  </a:solidFill>
                </a:rPr>
                <a:t> </a:t>
              </a:r>
              <a:endParaRPr lang="ko-KR" altLang="en-US" sz="1200" b="1" dirty="0">
                <a:solidFill>
                  <a:srgbClr val="4F81BD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BE571B-339A-44EB-8AA5-3B111379D8B3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rgbClr val="4F81B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90474E8-5AF4-4B35-A7A9-50C0103F28B5}"/>
              </a:ext>
            </a:extLst>
          </p:cNvPr>
          <p:cNvSpPr txBox="1"/>
          <p:nvPr/>
        </p:nvSpPr>
        <p:spPr>
          <a:xfrm>
            <a:off x="725956" y="1044434"/>
            <a:ext cx="299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Граждане Российский Федерации, постоянно проживающие и обучающиеся на территории Российской Федерации, из различных регионов Российский Федерации</a:t>
            </a: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C4D0F8FF-C541-7BA3-F2E7-8B55F85325B7}"/>
              </a:ext>
            </a:extLst>
          </p:cNvPr>
          <p:cNvSpPr/>
          <p:nvPr/>
        </p:nvSpPr>
        <p:spPr>
          <a:xfrm>
            <a:off x="17034" y="6437726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CCC576DE-2AEA-0EE2-26D7-44477F678438}"/>
              </a:ext>
            </a:extLst>
          </p:cNvPr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E88534C-3E44-CFBA-C3EF-D9B8E3688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" y="89923"/>
            <a:ext cx="1944141" cy="761034"/>
          </a:xfrm>
          <a:prstGeom prst="rect">
            <a:avLst/>
          </a:prstGeom>
        </p:spPr>
      </p:pic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01CEAAC7-B525-7A85-4A49-88C8CDBE180E}"/>
              </a:ext>
            </a:extLst>
          </p:cNvPr>
          <p:cNvSpPr txBox="1">
            <a:spLocks/>
          </p:cNvSpPr>
          <p:nvPr/>
        </p:nvSpPr>
        <p:spPr>
          <a:xfrm>
            <a:off x="8077200" y="68359"/>
            <a:ext cx="4079006" cy="53773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66826">
              <a:defRPr>
                <a:latin typeface="+mn-lt"/>
                <a:ea typeface="+mn-ea"/>
                <a:cs typeface="+mn-cs"/>
              </a:defRPr>
            </a:lvl2pPr>
            <a:lvl3pPr marL="1933653">
              <a:defRPr>
                <a:latin typeface="+mn-lt"/>
                <a:ea typeface="+mn-ea"/>
                <a:cs typeface="+mn-cs"/>
              </a:defRPr>
            </a:lvl3pPr>
            <a:lvl4pPr marL="2900479">
              <a:defRPr>
                <a:latin typeface="+mn-lt"/>
                <a:ea typeface="+mn-ea"/>
                <a:cs typeface="+mn-cs"/>
              </a:defRPr>
            </a:lvl4pPr>
            <a:lvl5pPr marL="3867304">
              <a:defRPr>
                <a:latin typeface="+mn-lt"/>
                <a:ea typeface="+mn-ea"/>
                <a:cs typeface="+mn-cs"/>
              </a:defRPr>
            </a:lvl5pPr>
            <a:lvl6pPr marL="4834132">
              <a:defRPr>
                <a:latin typeface="+mn-lt"/>
                <a:ea typeface="+mn-ea"/>
                <a:cs typeface="+mn-cs"/>
              </a:defRPr>
            </a:lvl6pPr>
            <a:lvl7pPr marL="5800958">
              <a:defRPr>
                <a:latin typeface="+mn-lt"/>
                <a:ea typeface="+mn-ea"/>
                <a:cs typeface="+mn-cs"/>
              </a:defRPr>
            </a:lvl7pPr>
            <a:lvl8pPr marL="6767783">
              <a:defRPr>
                <a:latin typeface="+mn-lt"/>
                <a:ea typeface="+mn-ea"/>
                <a:cs typeface="+mn-cs"/>
              </a:defRPr>
            </a:lvl8pPr>
            <a:lvl9pPr marL="773461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32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Условия участия</a:t>
            </a:r>
            <a:endParaRPr lang="en-US" sz="32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0D4B809-ED7B-3400-FD16-929712075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142" y="4003528"/>
            <a:ext cx="929347" cy="7049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0EF3E7-EFF5-6F92-6861-12B2F3F73C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843" y="1820447"/>
            <a:ext cx="1034878" cy="68964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6A93689-8A84-2D18-8B29-70E9D77C0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719" y="4085374"/>
            <a:ext cx="755216" cy="5626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00EC151-A03D-199E-8E35-94B9F3B0E3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514" y="3366009"/>
            <a:ext cx="311542" cy="44380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4C98B7F-AB70-A81D-21A9-9F7CBF94C319}"/>
              </a:ext>
            </a:extLst>
          </p:cNvPr>
          <p:cNvSpPr txBox="1"/>
          <p:nvPr/>
        </p:nvSpPr>
        <p:spPr>
          <a:xfrm>
            <a:off x="757562" y="2142116"/>
            <a:ext cx="299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Ребенок имеет право один раз в 2026 году воспользоваться квотой Федерального казначейства для поездки в Международный детский центр «Артек», Всероссийские детские центры «Океан» или «Алые паруса». </a:t>
            </a:r>
          </a:p>
        </p:txBody>
      </p:sp>
      <p:sp>
        <p:nvSpPr>
          <p:cNvPr id="46" name="Номер слайда 9">
            <a:extLst>
              <a:ext uri="{FF2B5EF4-FFF2-40B4-BE49-F238E27FC236}">
                <a16:creationId xmlns:a16="http://schemas.microsoft.com/office/drawing/2014/main" id="{722E7C07-DD3D-DC28-0403-53AC7C1092EE}"/>
              </a:ext>
            </a:extLst>
          </p:cNvPr>
          <p:cNvSpPr txBox="1">
            <a:spLocks/>
          </p:cNvSpPr>
          <p:nvPr/>
        </p:nvSpPr>
        <p:spPr>
          <a:xfrm>
            <a:off x="11683746" y="6440270"/>
            <a:ext cx="41990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3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96214-CCF9-7830-63BC-97A603FB7DAC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1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342013" y="124366"/>
            <a:ext cx="5312032" cy="8269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ko-KR" sz="5500" b="1" i="1" dirty="0">
                <a:solidFill>
                  <a:srgbClr val="FF2401"/>
                </a:solidFill>
                <a:cs typeface="Arial" pitchFamily="34" charset="0"/>
              </a:rPr>
              <a:t>Алые паруса</a:t>
            </a:r>
            <a:endParaRPr lang="ko-KR" altLang="en-US" sz="5500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146041" y="990600"/>
            <a:ext cx="3743883" cy="1661994"/>
            <a:chOff x="2551705" y="4283314"/>
            <a:chExt cx="2357003" cy="166199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Всероссийский детский центр «Алые паруса» расположен в курортной зоне города Евпатории, в 600м от Чёрного моря. </a:t>
              </a:r>
              <a:b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b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ru-RU" sz="1200" dirty="0"/>
                <a:t>297408, Республика Крым, </a:t>
              </a:r>
              <a:br>
                <a:rPr lang="ru-RU" sz="1200" dirty="0"/>
              </a:br>
              <a:r>
                <a:rPr lang="ru-RU" sz="1200" dirty="0"/>
                <a:t>г. Евпатория, </a:t>
              </a:r>
              <a:r>
                <a:rPr lang="ru-RU" sz="1200" dirty="0" err="1"/>
                <a:t>пр-кт</a:t>
              </a:r>
              <a:r>
                <a:rPr lang="ru-RU" sz="1200" dirty="0"/>
                <a:t> им. В.И. Ленина, 23/26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Местонахождение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130128" y="4280032"/>
            <a:ext cx="3743881" cy="2405056"/>
            <a:chOff x="2551706" y="4480703"/>
            <a:chExt cx="2357002" cy="24050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762101"/>
              <a:ext cx="235700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20" dirty="0">
                  <a:ea typeface="Lucida Sans Unicode" panose="020B0602030504020204" pitchFamily="34" charset="0"/>
                  <a:cs typeface="Times New Roman" panose="02020603050405020304" pitchFamily="18" charset="0"/>
                </a:rPr>
                <a:t>Дополнительная общеразвивающая программа «Юный казначей. «Финансовый триатлон» предназначена для школьников 7-9 классов. В программе освещается материал об основах финансовой системы государства и роли Федерального казначейства в бюджетном процессе. В программе используются инновационные методы подачи материала: сочетаются спортивные и интеллектуальные занятия с элементами соревнований на протяжении всей смены.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61724" y="4480703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Краткое описание программы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130126" y="2606605"/>
            <a:ext cx="3743883" cy="738664"/>
            <a:chOff x="2551705" y="4283314"/>
            <a:chExt cx="2357003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 смена «Путь чемпиона»,</a:t>
              </a:r>
            </a:p>
            <a:p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с 22.06.2026 по 12.07.2026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</a:rPr>
                <a:t>Срок реализации программы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Номер слайда 9">
            <a:extLst>
              <a:ext uri="{FF2B5EF4-FFF2-40B4-BE49-F238E27FC236}">
                <a16:creationId xmlns:a16="http://schemas.microsoft.com/office/drawing/2014/main" id="{C2E29682-76EF-1557-E931-2A0359EE33E0}"/>
              </a:ext>
            </a:extLst>
          </p:cNvPr>
          <p:cNvSpPr txBox="1">
            <a:spLocks/>
          </p:cNvSpPr>
          <p:nvPr/>
        </p:nvSpPr>
        <p:spPr>
          <a:xfrm>
            <a:off x="11683746" y="6440270"/>
            <a:ext cx="41990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4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57906-5597-B356-0F88-A9BD7D16C9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0934" y="228600"/>
            <a:ext cx="945437" cy="552551"/>
          </a:xfrm>
          <a:prstGeom prst="rect">
            <a:avLst/>
          </a:prstGeom>
        </p:spPr>
      </p:pic>
      <p:sp>
        <p:nvSpPr>
          <p:cNvPr id="5" name="Graphic 12">
            <a:extLst>
              <a:ext uri="{FF2B5EF4-FFF2-40B4-BE49-F238E27FC236}">
                <a16:creationId xmlns:a16="http://schemas.microsoft.com/office/drawing/2014/main" id="{E972CA11-928D-8AED-5934-C3739797C651}"/>
              </a:ext>
            </a:extLst>
          </p:cNvPr>
          <p:cNvSpPr/>
          <p:nvPr/>
        </p:nvSpPr>
        <p:spPr>
          <a:xfrm rot="20979654" flipH="1">
            <a:off x="6472556" y="6216696"/>
            <a:ext cx="382772" cy="481093"/>
          </a:xfrm>
          <a:custGeom>
            <a:avLst/>
            <a:gdLst>
              <a:gd name="connsiteX0" fmla="*/ 5056453 w 5075311"/>
              <a:gd name="connsiteY0" fmla="*/ 5614820 h 6378986"/>
              <a:gd name="connsiteX1" fmla="*/ 4947404 w 5075311"/>
              <a:gd name="connsiteY1" fmla="*/ 5571364 h 6378986"/>
              <a:gd name="connsiteX2" fmla="*/ 4861312 w 5075311"/>
              <a:gd name="connsiteY2" fmla="*/ 5615640 h 6378986"/>
              <a:gd name="connsiteX3" fmla="*/ 4684209 w 5075311"/>
              <a:gd name="connsiteY3" fmla="*/ 5686973 h 6378986"/>
              <a:gd name="connsiteX4" fmla="*/ 4430853 w 5075311"/>
              <a:gd name="connsiteY4" fmla="*/ 5707471 h 6378986"/>
              <a:gd name="connsiteX5" fmla="*/ 4398876 w 5075311"/>
              <a:gd name="connsiteY5" fmla="*/ 5706651 h 6378986"/>
              <a:gd name="connsiteX6" fmla="*/ 4334103 w 5075311"/>
              <a:gd name="connsiteY6" fmla="*/ 5658276 h 6378986"/>
              <a:gd name="connsiteX7" fmla="*/ 4280808 w 5075311"/>
              <a:gd name="connsiteY7" fmla="*/ 5521349 h 6378986"/>
              <a:gd name="connsiteX8" fmla="*/ 4194716 w 5075311"/>
              <a:gd name="connsiteY8" fmla="*/ 5275372 h 6378986"/>
              <a:gd name="connsiteX9" fmla="*/ 4032372 w 5075311"/>
              <a:gd name="connsiteY9" fmla="*/ 4761282 h 6378986"/>
              <a:gd name="connsiteX10" fmla="*/ 4002854 w 5075311"/>
              <a:gd name="connsiteY10" fmla="*/ 4551382 h 6378986"/>
              <a:gd name="connsiteX11" fmla="*/ 3934801 w 5075311"/>
              <a:gd name="connsiteY11" fmla="*/ 4289828 h 6378986"/>
              <a:gd name="connsiteX12" fmla="*/ 3801974 w 5075311"/>
              <a:gd name="connsiteY12" fmla="*/ 4074188 h 6378986"/>
              <a:gd name="connsiteX13" fmla="*/ 3606833 w 5075311"/>
              <a:gd name="connsiteY13" fmla="*/ 3670787 h 6378986"/>
              <a:gd name="connsiteX14" fmla="*/ 3358396 w 5075311"/>
              <a:gd name="connsiteY14" fmla="*/ 3292803 h 6378986"/>
              <a:gd name="connsiteX15" fmla="*/ 3307562 w 5075311"/>
              <a:gd name="connsiteY15" fmla="*/ 3228029 h 6378986"/>
              <a:gd name="connsiteX16" fmla="*/ 3282964 w 5075311"/>
              <a:gd name="connsiteY16" fmla="*/ 3143578 h 6378986"/>
              <a:gd name="connsiteX17" fmla="*/ 3320680 w 5075311"/>
              <a:gd name="connsiteY17" fmla="*/ 3009930 h 6378986"/>
              <a:gd name="connsiteX18" fmla="*/ 3393653 w 5075311"/>
              <a:gd name="connsiteY18" fmla="*/ 2678682 h 6378986"/>
              <a:gd name="connsiteX19" fmla="*/ 3406772 w 5075311"/>
              <a:gd name="connsiteY19" fmla="*/ 2467143 h 6378986"/>
              <a:gd name="connsiteX20" fmla="*/ 3482205 w 5075311"/>
              <a:gd name="connsiteY20" fmla="*/ 2043243 h 6378986"/>
              <a:gd name="connsiteX21" fmla="*/ 3495323 w 5075311"/>
              <a:gd name="connsiteY21" fmla="*/ 2008807 h 6378986"/>
              <a:gd name="connsiteX22" fmla="*/ 3542059 w 5075311"/>
              <a:gd name="connsiteY22" fmla="*/ 2009627 h 6378986"/>
              <a:gd name="connsiteX23" fmla="*/ 3561737 w 5075311"/>
              <a:gd name="connsiteY23" fmla="*/ 2055542 h 6378986"/>
              <a:gd name="connsiteX24" fmla="*/ 3672426 w 5075311"/>
              <a:gd name="connsiteY24" fmla="*/ 2252323 h 6378986"/>
              <a:gd name="connsiteX25" fmla="*/ 3824931 w 5075311"/>
              <a:gd name="connsiteY25" fmla="*/ 2322017 h 6378986"/>
              <a:gd name="connsiteX26" fmla="*/ 3904464 w 5075311"/>
              <a:gd name="connsiteY26" fmla="*/ 2292499 h 6378986"/>
              <a:gd name="connsiteX27" fmla="*/ 3992196 w 5075311"/>
              <a:gd name="connsiteY27" fmla="*/ 2211327 h 6378986"/>
              <a:gd name="connsiteX28" fmla="*/ 4079107 w 5075311"/>
              <a:gd name="connsiteY28" fmla="*/ 2100638 h 6378986"/>
              <a:gd name="connsiteX29" fmla="*/ 4270969 w 5075311"/>
              <a:gd name="connsiteY29" fmla="*/ 1850562 h 6378986"/>
              <a:gd name="connsiteX30" fmla="*/ 4418555 w 5075311"/>
              <a:gd name="connsiteY30" fmla="*/ 1652141 h 6378986"/>
              <a:gd name="connsiteX31" fmla="*/ 4386578 w 5075311"/>
              <a:gd name="connsiteY31" fmla="*/ 1506195 h 6378986"/>
              <a:gd name="connsiteX32" fmla="*/ 4173398 w 5075311"/>
              <a:gd name="connsiteY32" fmla="*/ 1466839 h 6378986"/>
              <a:gd name="connsiteX33" fmla="*/ 4124203 w 5075311"/>
              <a:gd name="connsiteY33" fmla="*/ 1560310 h 6378986"/>
              <a:gd name="connsiteX34" fmla="*/ 4144701 w 5075311"/>
              <a:gd name="connsiteY34" fmla="*/ 1697237 h 6378986"/>
              <a:gd name="connsiteX35" fmla="*/ 4102885 w 5075311"/>
              <a:gd name="connsiteY35" fmla="*/ 1797267 h 6378986"/>
              <a:gd name="connsiteX36" fmla="*/ 4060249 w 5075311"/>
              <a:gd name="connsiteY36" fmla="*/ 1831704 h 6378986"/>
              <a:gd name="connsiteX37" fmla="*/ 3957759 w 5075311"/>
              <a:gd name="connsiteY37" fmla="*/ 1914516 h 6378986"/>
              <a:gd name="connsiteX38" fmla="*/ 3900364 w 5075311"/>
              <a:gd name="connsiteY38" fmla="*/ 1953052 h 6378986"/>
              <a:gd name="connsiteX39" fmla="*/ 3833131 w 5075311"/>
              <a:gd name="connsiteY39" fmla="*/ 1925995 h 6378986"/>
              <a:gd name="connsiteX40" fmla="*/ 3818372 w 5075311"/>
              <a:gd name="connsiteY40" fmla="*/ 1894838 h 6378986"/>
              <a:gd name="connsiteX41" fmla="*/ 3641269 w 5075311"/>
              <a:gd name="connsiteY41" fmla="*/ 1451260 h 6378986"/>
              <a:gd name="connsiteX42" fmla="*/ 3388734 w 5075311"/>
              <a:gd name="connsiteY42" fmla="*/ 1191345 h 6378986"/>
              <a:gd name="connsiteX43" fmla="*/ 3334619 w 5075311"/>
              <a:gd name="connsiteY43" fmla="*/ 1166748 h 6378986"/>
              <a:gd name="connsiteX44" fmla="*/ 3306742 w 5075311"/>
              <a:gd name="connsiteY44" fmla="*/ 1146250 h 6378986"/>
              <a:gd name="connsiteX45" fmla="*/ 3297722 w 5075311"/>
              <a:gd name="connsiteY45" fmla="*/ 1126572 h 6378986"/>
              <a:gd name="connsiteX46" fmla="*/ 3323960 w 5075311"/>
              <a:gd name="connsiteY46" fmla="*/ 979806 h 6378986"/>
              <a:gd name="connsiteX47" fmla="*/ 3387914 w 5075311"/>
              <a:gd name="connsiteY47" fmla="*/ 916672 h 6378986"/>
              <a:gd name="connsiteX48" fmla="*/ 3491224 w 5075311"/>
              <a:gd name="connsiteY48" fmla="*/ 901913 h 6378986"/>
              <a:gd name="connsiteX49" fmla="*/ 3556817 w 5075311"/>
              <a:gd name="connsiteY49" fmla="*/ 836320 h 6378986"/>
              <a:gd name="connsiteX50" fmla="*/ 3569116 w 5075311"/>
              <a:gd name="connsiteY50" fmla="*/ 733009 h 6378986"/>
              <a:gd name="connsiteX51" fmla="*/ 3578135 w 5075311"/>
              <a:gd name="connsiteY51" fmla="*/ 678075 h 6378986"/>
              <a:gd name="connsiteX52" fmla="*/ 3612572 w 5075311"/>
              <a:gd name="connsiteY52" fmla="*/ 621500 h 6378986"/>
              <a:gd name="connsiteX53" fmla="*/ 3629790 w 5075311"/>
              <a:gd name="connsiteY53" fmla="*/ 568205 h 6378986"/>
              <a:gd name="connsiteX54" fmla="*/ 3613392 w 5075311"/>
              <a:gd name="connsiteY54" fmla="*/ 542788 h 6378986"/>
              <a:gd name="connsiteX55" fmla="*/ 3578135 w 5075311"/>
              <a:gd name="connsiteY55" fmla="*/ 387823 h 6378986"/>
              <a:gd name="connsiteX56" fmla="*/ 3560097 w 5075311"/>
              <a:gd name="connsiteY56" fmla="*/ 277133 h 6378986"/>
              <a:gd name="connsiteX57" fmla="*/ 3479745 w 5075311"/>
              <a:gd name="connsiteY57" fmla="*/ 112329 h 6378986"/>
              <a:gd name="connsiteX58" fmla="*/ 3435469 w 5075311"/>
              <a:gd name="connsiteY58" fmla="*/ 66414 h 6378986"/>
              <a:gd name="connsiteX59" fmla="*/ 3296082 w 5075311"/>
              <a:gd name="connsiteY59" fmla="*/ 14759 h 6378986"/>
              <a:gd name="connsiteX60" fmla="*/ 3226389 w 5075311"/>
              <a:gd name="connsiteY60" fmla="*/ 0 h 6378986"/>
              <a:gd name="connsiteX61" fmla="*/ 3036988 w 5075311"/>
              <a:gd name="connsiteY61" fmla="*/ 0 h 6378986"/>
              <a:gd name="connsiteX62" fmla="*/ 3022229 w 5075311"/>
              <a:gd name="connsiteY62" fmla="*/ 7379 h 6378986"/>
              <a:gd name="connsiteX63" fmla="*/ 2812329 w 5075311"/>
              <a:gd name="connsiteY63" fmla="*/ 136107 h 6378986"/>
              <a:gd name="connsiteX64" fmla="*/ 2760674 w 5075311"/>
              <a:gd name="connsiteY64" fmla="*/ 166444 h 6378986"/>
              <a:gd name="connsiteX65" fmla="*/ 2560613 w 5075311"/>
              <a:gd name="connsiteY65" fmla="*/ 318129 h 6378986"/>
              <a:gd name="connsiteX66" fmla="*/ 2494200 w 5075311"/>
              <a:gd name="connsiteY66" fmla="*/ 455056 h 6378986"/>
              <a:gd name="connsiteX67" fmla="*/ 2341694 w 5075311"/>
              <a:gd name="connsiteY67" fmla="*/ 602642 h 6378986"/>
              <a:gd name="connsiteX68" fmla="*/ 2313817 w 5075311"/>
              <a:gd name="connsiteY68" fmla="*/ 619040 h 6378986"/>
              <a:gd name="connsiteX69" fmla="*/ 2258063 w 5075311"/>
              <a:gd name="connsiteY69" fmla="*/ 727270 h 6378986"/>
              <a:gd name="connsiteX70" fmla="*/ 2258063 w 5075311"/>
              <a:gd name="connsiteY70" fmla="*/ 837139 h 6378986"/>
              <a:gd name="connsiteX71" fmla="*/ 2190829 w 5075311"/>
              <a:gd name="connsiteY71" fmla="*/ 969967 h 6378986"/>
              <a:gd name="connsiteX72" fmla="*/ 2167871 w 5075311"/>
              <a:gd name="connsiteY72" fmla="*/ 994564 h 6378986"/>
              <a:gd name="connsiteX73" fmla="*/ 2253143 w 5075311"/>
              <a:gd name="connsiteY73" fmla="*/ 954388 h 6378986"/>
              <a:gd name="connsiteX74" fmla="*/ 2292499 w 5075311"/>
              <a:gd name="connsiteY74" fmla="*/ 971606 h 6378986"/>
              <a:gd name="connsiteX75" fmla="*/ 2296599 w 5075311"/>
              <a:gd name="connsiteY75" fmla="*/ 1008503 h 6378986"/>
              <a:gd name="connsiteX76" fmla="*/ 2303978 w 5075311"/>
              <a:gd name="connsiteY76" fmla="*/ 1025721 h 6378986"/>
              <a:gd name="connsiteX77" fmla="*/ 2323656 w 5075311"/>
              <a:gd name="connsiteY77" fmla="*/ 1019162 h 6378986"/>
              <a:gd name="connsiteX78" fmla="*/ 2352354 w 5075311"/>
              <a:gd name="connsiteY78" fmla="*/ 968327 h 6378986"/>
              <a:gd name="connsiteX79" fmla="*/ 2394169 w 5075311"/>
              <a:gd name="connsiteY79" fmla="*/ 910112 h 6378986"/>
              <a:gd name="connsiteX80" fmla="*/ 2506499 w 5075311"/>
              <a:gd name="connsiteY80" fmla="*/ 797783 h 6378986"/>
              <a:gd name="connsiteX81" fmla="*/ 2526997 w 5075311"/>
              <a:gd name="connsiteY81" fmla="*/ 775645 h 6378986"/>
              <a:gd name="connsiteX82" fmla="*/ 2535196 w 5075311"/>
              <a:gd name="connsiteY82" fmla="*/ 803523 h 6378986"/>
              <a:gd name="connsiteX83" fmla="*/ 2536016 w 5075311"/>
              <a:gd name="connsiteY83" fmla="*/ 818281 h 6378986"/>
              <a:gd name="connsiteX84" fmla="*/ 2548315 w 5075311"/>
              <a:gd name="connsiteY84" fmla="*/ 842059 h 6378986"/>
              <a:gd name="connsiteX85" fmla="*/ 2565533 w 5075311"/>
              <a:gd name="connsiteY85" fmla="*/ 819101 h 6378986"/>
              <a:gd name="connsiteX86" fmla="*/ 2571272 w 5075311"/>
              <a:gd name="connsiteY86" fmla="*/ 746948 h 6378986"/>
              <a:gd name="connsiteX87" fmla="*/ 2594230 w 5075311"/>
              <a:gd name="connsiteY87" fmla="*/ 701853 h 6378986"/>
              <a:gd name="connsiteX88" fmla="*/ 2614728 w 5075311"/>
              <a:gd name="connsiteY88" fmla="*/ 696933 h 6378986"/>
              <a:gd name="connsiteX89" fmla="*/ 2619648 w 5075311"/>
              <a:gd name="connsiteY89" fmla="*/ 714971 h 6378986"/>
              <a:gd name="connsiteX90" fmla="*/ 2598330 w 5075311"/>
              <a:gd name="connsiteY90" fmla="*/ 809262 h 6378986"/>
              <a:gd name="connsiteX91" fmla="*/ 2586851 w 5075311"/>
              <a:gd name="connsiteY91" fmla="*/ 855998 h 6378986"/>
              <a:gd name="connsiteX92" fmla="*/ 2621288 w 5075311"/>
              <a:gd name="connsiteY92" fmla="*/ 819101 h 6378986"/>
              <a:gd name="connsiteX93" fmla="*/ 2718858 w 5075311"/>
              <a:gd name="connsiteY93" fmla="*/ 656757 h 6378986"/>
              <a:gd name="connsiteX94" fmla="*/ 2731157 w 5075311"/>
              <a:gd name="connsiteY94" fmla="*/ 623140 h 6378986"/>
              <a:gd name="connsiteX95" fmla="*/ 2718858 w 5075311"/>
              <a:gd name="connsiteY95" fmla="*/ 541968 h 6378986"/>
              <a:gd name="connsiteX96" fmla="*/ 2729517 w 5075311"/>
              <a:gd name="connsiteY96" fmla="*/ 496052 h 6378986"/>
              <a:gd name="connsiteX97" fmla="*/ 2733617 w 5075311"/>
              <a:gd name="connsiteY97" fmla="*/ 478014 h 6378986"/>
              <a:gd name="connsiteX98" fmla="*/ 2739356 w 5075311"/>
              <a:gd name="connsiteY98" fmla="*/ 450957 h 6378986"/>
              <a:gd name="connsiteX99" fmla="*/ 2750015 w 5075311"/>
              <a:gd name="connsiteY99" fmla="*/ 482114 h 6378986"/>
              <a:gd name="connsiteX100" fmla="*/ 2760674 w 5075311"/>
              <a:gd name="connsiteY100" fmla="*/ 560826 h 6378986"/>
              <a:gd name="connsiteX101" fmla="*/ 2868084 w 5075311"/>
              <a:gd name="connsiteY101" fmla="*/ 724810 h 6378986"/>
              <a:gd name="connsiteX102" fmla="*/ 2919739 w 5075311"/>
              <a:gd name="connsiteY102" fmla="*/ 810082 h 6378986"/>
              <a:gd name="connsiteX103" fmla="*/ 2920559 w 5075311"/>
              <a:gd name="connsiteY103" fmla="*/ 850258 h 6378986"/>
              <a:gd name="connsiteX104" fmla="*/ 2822168 w 5075311"/>
              <a:gd name="connsiteY104" fmla="*/ 983085 h 6378986"/>
              <a:gd name="connsiteX105" fmla="*/ 2750015 w 5075311"/>
              <a:gd name="connsiteY105" fmla="*/ 1002764 h 6378986"/>
              <a:gd name="connsiteX106" fmla="*/ 2241664 w 5075311"/>
              <a:gd name="connsiteY106" fmla="*/ 1252020 h 6378986"/>
              <a:gd name="connsiteX107" fmla="*/ 1972730 w 5075311"/>
              <a:gd name="connsiteY107" fmla="*/ 1436502 h 6378986"/>
              <a:gd name="connsiteX108" fmla="*/ 1739872 w 5075311"/>
              <a:gd name="connsiteY108" fmla="*/ 1598026 h 6378986"/>
              <a:gd name="connsiteX109" fmla="*/ 1699696 w 5075311"/>
              <a:gd name="connsiteY109" fmla="*/ 1662800 h 6378986"/>
              <a:gd name="connsiteX110" fmla="*/ 1751351 w 5075311"/>
              <a:gd name="connsiteY110" fmla="*/ 1910416 h 6378986"/>
              <a:gd name="connsiteX111" fmla="*/ 1864500 w 5075311"/>
              <a:gd name="connsiteY111" fmla="*/ 2036684 h 6378986"/>
              <a:gd name="connsiteX112" fmla="*/ 2104737 w 5075311"/>
              <a:gd name="connsiteY112" fmla="*/ 2244944 h 6378986"/>
              <a:gd name="connsiteX113" fmla="*/ 2253963 w 5075311"/>
              <a:gd name="connsiteY113" fmla="*/ 2404829 h 6378986"/>
              <a:gd name="connsiteX114" fmla="*/ 2298239 w 5075311"/>
              <a:gd name="connsiteY114" fmla="*/ 2482721 h 6378986"/>
              <a:gd name="connsiteX115" fmla="*/ 2383510 w 5075311"/>
              <a:gd name="connsiteY115" fmla="*/ 2585211 h 6378986"/>
              <a:gd name="connsiteX116" fmla="*/ 2460583 w 5075311"/>
              <a:gd name="connsiteY116" fmla="*/ 2648345 h 6378986"/>
              <a:gd name="connsiteX117" fmla="*/ 2495840 w 5075311"/>
              <a:gd name="connsiteY117" fmla="*/ 2664744 h 6378986"/>
              <a:gd name="connsiteX118" fmla="*/ 2514698 w 5075311"/>
              <a:gd name="connsiteY118" fmla="*/ 2700820 h 6378986"/>
              <a:gd name="connsiteX119" fmla="*/ 2452384 w 5075311"/>
              <a:gd name="connsiteY119" fmla="*/ 2811510 h 6378986"/>
              <a:gd name="connsiteX120" fmla="*/ 2360553 w 5075311"/>
              <a:gd name="connsiteY120" fmla="*/ 3205072 h 6378986"/>
              <a:gd name="connsiteX121" fmla="*/ 2401549 w 5075311"/>
              <a:gd name="connsiteY121" fmla="*/ 3352657 h 6378986"/>
              <a:gd name="connsiteX122" fmla="*/ 2399089 w 5075311"/>
              <a:gd name="connsiteY122" fmla="*/ 3473186 h 6378986"/>
              <a:gd name="connsiteX123" fmla="*/ 2285940 w 5075311"/>
              <a:gd name="connsiteY123" fmla="*/ 3719162 h 6378986"/>
              <a:gd name="connsiteX124" fmla="*/ 2108837 w 5075311"/>
              <a:gd name="connsiteY124" fmla="*/ 4179138 h 6378986"/>
              <a:gd name="connsiteX125" fmla="*/ 1962891 w 5075311"/>
              <a:gd name="connsiteY125" fmla="*/ 4257031 h 6378986"/>
              <a:gd name="connsiteX126" fmla="*/ 1851382 w 5075311"/>
              <a:gd name="connsiteY126" fmla="*/ 4222594 h 6378986"/>
              <a:gd name="connsiteX127" fmla="*/ 1555390 w 5075311"/>
              <a:gd name="connsiteY127" fmla="*/ 4189797 h 6378986"/>
              <a:gd name="connsiteX128" fmla="*/ 1085575 w 5075311"/>
              <a:gd name="connsiteY128" fmla="*/ 4302126 h 6378986"/>
              <a:gd name="connsiteX129" fmla="*/ 760887 w 5075311"/>
              <a:gd name="connsiteY129" fmla="*/ 4345582 h 6378986"/>
              <a:gd name="connsiteX130" fmla="*/ 701852 w 5075311"/>
              <a:gd name="connsiteY130" fmla="*/ 4328363 h 6378986"/>
              <a:gd name="connsiteX131" fmla="*/ 503432 w 5075311"/>
              <a:gd name="connsiteY131" fmla="*/ 4147981 h 6378986"/>
              <a:gd name="connsiteX132" fmla="*/ 396022 w 5075311"/>
              <a:gd name="connsiteY132" fmla="*/ 4142241 h 6378986"/>
              <a:gd name="connsiteX133" fmla="*/ 238597 w 5075311"/>
              <a:gd name="connsiteY133" fmla="*/ 4365260 h 6378986"/>
              <a:gd name="connsiteX134" fmla="*/ 212360 w 5075311"/>
              <a:gd name="connsiteY134" fmla="*/ 4462831 h 6378986"/>
              <a:gd name="connsiteX135" fmla="*/ 147586 w 5075311"/>
              <a:gd name="connsiteY135" fmla="*/ 4629275 h 6378986"/>
              <a:gd name="connsiteX136" fmla="*/ 12299 w 5075311"/>
              <a:gd name="connsiteY136" fmla="*/ 4901488 h 6378986"/>
              <a:gd name="connsiteX137" fmla="*/ 0 w 5075311"/>
              <a:gd name="connsiteY137" fmla="*/ 4943304 h 6378986"/>
              <a:gd name="connsiteX138" fmla="*/ 0 w 5075311"/>
              <a:gd name="connsiteY138" fmla="*/ 5082691 h 6378986"/>
              <a:gd name="connsiteX139" fmla="*/ 9839 w 5075311"/>
              <a:gd name="connsiteY139" fmla="*/ 5112208 h 6378986"/>
              <a:gd name="connsiteX140" fmla="*/ 38536 w 5075311"/>
              <a:gd name="connsiteY140" fmla="*/ 5183542 h 6378986"/>
              <a:gd name="connsiteX141" fmla="*/ 127088 w 5075311"/>
              <a:gd name="connsiteY141" fmla="*/ 5207319 h 6378986"/>
              <a:gd name="connsiteX142" fmla="*/ 250076 w 5075311"/>
              <a:gd name="connsiteY142" fmla="*/ 5067932 h 6378986"/>
              <a:gd name="connsiteX143" fmla="*/ 289432 w 5075311"/>
              <a:gd name="connsiteY143" fmla="*/ 4994139 h 6378986"/>
              <a:gd name="connsiteX144" fmla="*/ 570665 w 5075311"/>
              <a:gd name="connsiteY144" fmla="*/ 4719466 h 6378986"/>
              <a:gd name="connsiteX145" fmla="*/ 610841 w 5075311"/>
              <a:gd name="connsiteY145" fmla="*/ 4704707 h 6378986"/>
              <a:gd name="connsiteX146" fmla="*/ 701033 w 5075311"/>
              <a:gd name="connsiteY146" fmla="*/ 4671091 h 6378986"/>
              <a:gd name="connsiteX147" fmla="*/ 765806 w 5075311"/>
              <a:gd name="connsiteY147" fmla="*/ 4639114 h 6378986"/>
              <a:gd name="connsiteX148" fmla="*/ 1231521 w 5075311"/>
              <a:gd name="connsiteY148" fmla="*/ 4652232 h 6378986"/>
              <a:gd name="connsiteX149" fmla="*/ 1609505 w 5075311"/>
              <a:gd name="connsiteY149" fmla="*/ 4651413 h 6378986"/>
              <a:gd name="connsiteX150" fmla="*/ 1875159 w 5075311"/>
              <a:gd name="connsiteY150" fmla="*/ 4649773 h 6378986"/>
              <a:gd name="connsiteX151" fmla="*/ 2066201 w 5075311"/>
              <a:gd name="connsiteY151" fmla="*/ 4686669 h 6378986"/>
              <a:gd name="connsiteX152" fmla="*/ 2356453 w 5075311"/>
              <a:gd name="connsiteY152" fmla="*/ 4596478 h 6378986"/>
              <a:gd name="connsiteX153" fmla="*/ 2472062 w 5075311"/>
              <a:gd name="connsiteY153" fmla="*/ 4459551 h 6378986"/>
              <a:gd name="connsiteX154" fmla="*/ 2604889 w 5075311"/>
              <a:gd name="connsiteY154" fmla="*/ 4314425 h 6378986"/>
              <a:gd name="connsiteX155" fmla="*/ 2800030 w 5075311"/>
              <a:gd name="connsiteY155" fmla="*/ 4102885 h 6378986"/>
              <a:gd name="connsiteX156" fmla="*/ 2842666 w 5075311"/>
              <a:gd name="connsiteY156" fmla="*/ 4047950 h 6378986"/>
              <a:gd name="connsiteX157" fmla="*/ 2913179 w 5075311"/>
              <a:gd name="connsiteY157" fmla="*/ 3937261 h 6378986"/>
              <a:gd name="connsiteX158" fmla="*/ 2948436 w 5075311"/>
              <a:gd name="connsiteY158" fmla="*/ 3929882 h 6378986"/>
              <a:gd name="connsiteX159" fmla="*/ 3249347 w 5075311"/>
              <a:gd name="connsiteY159" fmla="*/ 4220954 h 6378986"/>
              <a:gd name="connsiteX160" fmla="*/ 3370695 w 5075311"/>
              <a:gd name="connsiteY160" fmla="*/ 4330824 h 6378986"/>
              <a:gd name="connsiteX161" fmla="*/ 3446948 w 5075311"/>
              <a:gd name="connsiteY161" fmla="*/ 4401337 h 6378986"/>
              <a:gd name="connsiteX162" fmla="*/ 3537959 w 5075311"/>
              <a:gd name="connsiteY162" fmla="*/ 4507107 h 6378986"/>
              <a:gd name="connsiteX163" fmla="*/ 3587154 w 5075311"/>
              <a:gd name="connsiteY163" fmla="*/ 4595658 h 6378986"/>
              <a:gd name="connsiteX164" fmla="*/ 3615032 w 5075311"/>
              <a:gd name="connsiteY164" fmla="*/ 4812937 h 6378986"/>
              <a:gd name="connsiteX165" fmla="*/ 3749499 w 5075311"/>
              <a:gd name="connsiteY165" fmla="*/ 5286032 h 6378986"/>
              <a:gd name="connsiteX166" fmla="*/ 3911023 w 5075311"/>
              <a:gd name="connsiteY166" fmla="*/ 5537747 h 6378986"/>
              <a:gd name="connsiteX167" fmla="*/ 4116823 w 5075311"/>
              <a:gd name="connsiteY167" fmla="*/ 5896053 h 6378986"/>
              <a:gd name="connsiteX168" fmla="*/ 4126663 w 5075311"/>
              <a:gd name="connsiteY168" fmla="*/ 5964926 h 6378986"/>
              <a:gd name="connsiteX169" fmla="*/ 4166839 w 5075311"/>
              <a:gd name="connsiteY169" fmla="*/ 6146949 h 6378986"/>
              <a:gd name="connsiteX170" fmla="*/ 4254570 w 5075311"/>
              <a:gd name="connsiteY170" fmla="*/ 6287155 h 6378986"/>
              <a:gd name="connsiteX171" fmla="*/ 4276708 w 5075311"/>
              <a:gd name="connsiteY171" fmla="*/ 6334710 h 6378986"/>
              <a:gd name="connsiteX172" fmla="*/ 4378378 w 5075311"/>
              <a:gd name="connsiteY172" fmla="*/ 6381446 h 6378986"/>
              <a:gd name="connsiteX173" fmla="*/ 4594838 w 5075311"/>
              <a:gd name="connsiteY173" fmla="*/ 6239600 h 6378986"/>
              <a:gd name="connsiteX174" fmla="*/ 4609596 w 5075311"/>
              <a:gd name="connsiteY174" fmla="*/ 6214182 h 6378986"/>
              <a:gd name="connsiteX175" fmla="*/ 4671910 w 5075311"/>
              <a:gd name="connsiteY175" fmla="*/ 6153508 h 6378986"/>
              <a:gd name="connsiteX176" fmla="*/ 4793259 w 5075311"/>
              <a:gd name="connsiteY176" fmla="*/ 6092014 h 6378986"/>
              <a:gd name="connsiteX177" fmla="*/ 4964622 w 5075311"/>
              <a:gd name="connsiteY177" fmla="*/ 5947708 h 6378986"/>
              <a:gd name="connsiteX178" fmla="*/ 5070392 w 5075311"/>
              <a:gd name="connsiteY178" fmla="*/ 5743548 h 6378986"/>
              <a:gd name="connsiteX179" fmla="*/ 5056453 w 5075311"/>
              <a:gd name="connsiteY179" fmla="*/ 5614820 h 6378986"/>
              <a:gd name="connsiteX180" fmla="*/ 2626207 w 5075311"/>
              <a:gd name="connsiteY180" fmla="*/ 2308898 h 6378986"/>
              <a:gd name="connsiteX181" fmla="*/ 2601610 w 5075311"/>
              <a:gd name="connsiteY181" fmla="*/ 2305618 h 6378986"/>
              <a:gd name="connsiteX182" fmla="*/ 2467962 w 5075311"/>
              <a:gd name="connsiteY182" fmla="*/ 2276101 h 6378986"/>
              <a:gd name="connsiteX183" fmla="*/ 2369572 w 5075311"/>
              <a:gd name="connsiteY183" fmla="*/ 2221986 h 6378986"/>
              <a:gd name="connsiteX184" fmla="*/ 2270361 w 5075311"/>
              <a:gd name="connsiteY184" fmla="*/ 2100638 h 6378986"/>
              <a:gd name="connsiteX185" fmla="*/ 2064561 w 5075311"/>
              <a:gd name="connsiteY185" fmla="*/ 1785788 h 6378986"/>
              <a:gd name="connsiteX186" fmla="*/ 2119496 w 5075311"/>
              <a:gd name="connsiteY186" fmla="*/ 1681658 h 6378986"/>
              <a:gd name="connsiteX187" fmla="*/ 2465503 w 5075311"/>
              <a:gd name="connsiteY187" fmla="*/ 1565229 h 6378986"/>
              <a:gd name="connsiteX188" fmla="*/ 2545855 w 5075311"/>
              <a:gd name="connsiteY188" fmla="*/ 1625904 h 6378986"/>
              <a:gd name="connsiteX189" fmla="*/ 2588491 w 5075311"/>
              <a:gd name="connsiteY189" fmla="*/ 2176071 h 6378986"/>
              <a:gd name="connsiteX190" fmla="*/ 2622928 w 5075311"/>
              <a:gd name="connsiteY190" fmla="*/ 2285120 h 6378986"/>
              <a:gd name="connsiteX191" fmla="*/ 2626207 w 5075311"/>
              <a:gd name="connsiteY191" fmla="*/ 2308898 h 637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5075311" h="6378986">
                <a:moveTo>
                  <a:pt x="5056453" y="5614820"/>
                </a:moveTo>
                <a:cubicBezTo>
                  <a:pt x="5035135" y="5568084"/>
                  <a:pt x="4996599" y="5552506"/>
                  <a:pt x="4947404" y="5571364"/>
                </a:cubicBezTo>
                <a:cubicBezTo>
                  <a:pt x="4917066" y="5582843"/>
                  <a:pt x="4890009" y="5601701"/>
                  <a:pt x="4861312" y="5615640"/>
                </a:cubicBezTo>
                <a:cubicBezTo>
                  <a:pt x="4803917" y="5643517"/>
                  <a:pt x="4748163" y="5677954"/>
                  <a:pt x="4684209" y="5686973"/>
                </a:cubicBezTo>
                <a:cubicBezTo>
                  <a:pt x="4600577" y="5698452"/>
                  <a:pt x="4515305" y="5696812"/>
                  <a:pt x="4430853" y="5707471"/>
                </a:cubicBezTo>
                <a:cubicBezTo>
                  <a:pt x="4420195" y="5709111"/>
                  <a:pt x="4409535" y="5707471"/>
                  <a:pt x="4398876" y="5706651"/>
                </a:cubicBezTo>
                <a:cubicBezTo>
                  <a:pt x="4366900" y="5704191"/>
                  <a:pt x="4344762" y="5690253"/>
                  <a:pt x="4334103" y="5658276"/>
                </a:cubicBezTo>
                <a:cubicBezTo>
                  <a:pt x="4318524" y="5611540"/>
                  <a:pt x="4302945" y="5565625"/>
                  <a:pt x="4280808" y="5521349"/>
                </a:cubicBezTo>
                <a:cubicBezTo>
                  <a:pt x="4240632" y="5443456"/>
                  <a:pt x="4212754" y="5360644"/>
                  <a:pt x="4194716" y="5275372"/>
                </a:cubicBezTo>
                <a:cubicBezTo>
                  <a:pt x="4157819" y="5098270"/>
                  <a:pt x="4109444" y="4925266"/>
                  <a:pt x="4032372" y="4761282"/>
                </a:cubicBezTo>
                <a:cubicBezTo>
                  <a:pt x="4001215" y="4695688"/>
                  <a:pt x="3993015" y="4623535"/>
                  <a:pt x="4002854" y="4551382"/>
                </a:cubicBezTo>
                <a:cubicBezTo>
                  <a:pt x="4015973" y="4453812"/>
                  <a:pt x="3997115" y="4366900"/>
                  <a:pt x="3934801" y="4289828"/>
                </a:cubicBezTo>
                <a:cubicBezTo>
                  <a:pt x="3880686" y="4223414"/>
                  <a:pt x="3838870" y="4150441"/>
                  <a:pt x="3801974" y="4074188"/>
                </a:cubicBezTo>
                <a:cubicBezTo>
                  <a:pt x="3737200" y="3939721"/>
                  <a:pt x="3673246" y="3804434"/>
                  <a:pt x="3606833" y="3670787"/>
                </a:cubicBezTo>
                <a:cubicBezTo>
                  <a:pt x="3539599" y="3534680"/>
                  <a:pt x="3462527" y="3405132"/>
                  <a:pt x="3358396" y="3292803"/>
                </a:cubicBezTo>
                <a:cubicBezTo>
                  <a:pt x="3339538" y="3273125"/>
                  <a:pt x="3322320" y="3250987"/>
                  <a:pt x="3307562" y="3228029"/>
                </a:cubicBezTo>
                <a:cubicBezTo>
                  <a:pt x="3291163" y="3202612"/>
                  <a:pt x="3282964" y="3174734"/>
                  <a:pt x="3282964" y="3143578"/>
                </a:cubicBezTo>
                <a:cubicBezTo>
                  <a:pt x="3282964" y="3095202"/>
                  <a:pt x="3302642" y="3053386"/>
                  <a:pt x="3320680" y="3009930"/>
                </a:cubicBezTo>
                <a:cubicBezTo>
                  <a:pt x="3364956" y="2904161"/>
                  <a:pt x="3392833" y="2795111"/>
                  <a:pt x="3393653" y="2678682"/>
                </a:cubicBezTo>
                <a:cubicBezTo>
                  <a:pt x="3394473" y="2608169"/>
                  <a:pt x="3392833" y="2536836"/>
                  <a:pt x="3406772" y="2467143"/>
                </a:cubicBezTo>
                <a:cubicBezTo>
                  <a:pt x="3434649" y="2326116"/>
                  <a:pt x="3455147" y="2184270"/>
                  <a:pt x="3482205" y="2043243"/>
                </a:cubicBezTo>
                <a:cubicBezTo>
                  <a:pt x="3484664" y="2030945"/>
                  <a:pt x="3487944" y="2019466"/>
                  <a:pt x="3495323" y="2008807"/>
                </a:cubicBezTo>
                <a:cubicBezTo>
                  <a:pt x="3512542" y="1981749"/>
                  <a:pt x="3527300" y="1981749"/>
                  <a:pt x="3542059" y="2009627"/>
                </a:cubicBezTo>
                <a:cubicBezTo>
                  <a:pt x="3550258" y="2024385"/>
                  <a:pt x="3555998" y="2039964"/>
                  <a:pt x="3561737" y="2055542"/>
                </a:cubicBezTo>
                <a:cubicBezTo>
                  <a:pt x="3589614" y="2126055"/>
                  <a:pt x="3626511" y="2191649"/>
                  <a:pt x="3672426" y="2252323"/>
                </a:cubicBezTo>
                <a:cubicBezTo>
                  <a:pt x="3711782" y="2303158"/>
                  <a:pt x="3764257" y="2321197"/>
                  <a:pt x="3824931" y="2322017"/>
                </a:cubicBezTo>
                <a:cubicBezTo>
                  <a:pt x="3855269" y="2322837"/>
                  <a:pt x="3882326" y="2313817"/>
                  <a:pt x="3904464" y="2292499"/>
                </a:cubicBezTo>
                <a:cubicBezTo>
                  <a:pt x="3933161" y="2265442"/>
                  <a:pt x="3961858" y="2236745"/>
                  <a:pt x="3992196" y="2211327"/>
                </a:cubicBezTo>
                <a:cubicBezTo>
                  <a:pt x="4029092" y="2180170"/>
                  <a:pt x="4056969" y="2143274"/>
                  <a:pt x="4079107" y="2100638"/>
                </a:cubicBezTo>
                <a:cubicBezTo>
                  <a:pt x="4129122" y="2006347"/>
                  <a:pt x="4197996" y="1925175"/>
                  <a:pt x="4270969" y="1850562"/>
                </a:cubicBezTo>
                <a:cubicBezTo>
                  <a:pt x="4330003" y="1789888"/>
                  <a:pt x="4379199" y="1725934"/>
                  <a:pt x="4418555" y="1652141"/>
                </a:cubicBezTo>
                <a:cubicBezTo>
                  <a:pt x="4449712" y="1593927"/>
                  <a:pt x="4441512" y="1542272"/>
                  <a:pt x="4386578" y="1506195"/>
                </a:cubicBezTo>
                <a:cubicBezTo>
                  <a:pt x="4322624" y="1464379"/>
                  <a:pt x="4255390" y="1428303"/>
                  <a:pt x="4173398" y="1466839"/>
                </a:cubicBezTo>
                <a:cubicBezTo>
                  <a:pt x="4129122" y="1487337"/>
                  <a:pt x="4106165" y="1516034"/>
                  <a:pt x="4124203" y="1560310"/>
                </a:cubicBezTo>
                <a:cubicBezTo>
                  <a:pt x="4142241" y="1605406"/>
                  <a:pt x="4141421" y="1650501"/>
                  <a:pt x="4144701" y="1697237"/>
                </a:cubicBezTo>
                <a:cubicBezTo>
                  <a:pt x="4147161" y="1738233"/>
                  <a:pt x="4129942" y="1769390"/>
                  <a:pt x="4102885" y="1797267"/>
                </a:cubicBezTo>
                <a:cubicBezTo>
                  <a:pt x="4090586" y="1810386"/>
                  <a:pt x="4075827" y="1821865"/>
                  <a:pt x="4060249" y="1831704"/>
                </a:cubicBezTo>
                <a:cubicBezTo>
                  <a:pt x="4023352" y="1856301"/>
                  <a:pt x="3988916" y="1883359"/>
                  <a:pt x="3957759" y="1914516"/>
                </a:cubicBezTo>
                <a:cubicBezTo>
                  <a:pt x="3941360" y="1930914"/>
                  <a:pt x="3923322" y="1945673"/>
                  <a:pt x="3900364" y="1953052"/>
                </a:cubicBezTo>
                <a:cubicBezTo>
                  <a:pt x="3861828" y="1966171"/>
                  <a:pt x="3851169" y="1962071"/>
                  <a:pt x="3833131" y="1925995"/>
                </a:cubicBezTo>
                <a:cubicBezTo>
                  <a:pt x="3828211" y="1915336"/>
                  <a:pt x="3823292" y="1904677"/>
                  <a:pt x="3818372" y="1894838"/>
                </a:cubicBezTo>
                <a:cubicBezTo>
                  <a:pt x="3751959" y="1749712"/>
                  <a:pt x="3692104" y="1602946"/>
                  <a:pt x="3641269" y="1451260"/>
                </a:cubicBezTo>
                <a:cubicBezTo>
                  <a:pt x="3599453" y="1326632"/>
                  <a:pt x="3525660" y="1227422"/>
                  <a:pt x="3388734" y="1191345"/>
                </a:cubicBezTo>
                <a:cubicBezTo>
                  <a:pt x="3369875" y="1186426"/>
                  <a:pt x="3351837" y="1175767"/>
                  <a:pt x="3334619" y="1166748"/>
                </a:cubicBezTo>
                <a:cubicBezTo>
                  <a:pt x="3324780" y="1161008"/>
                  <a:pt x="3315761" y="1153629"/>
                  <a:pt x="3306742" y="1146250"/>
                </a:cubicBezTo>
                <a:cubicBezTo>
                  <a:pt x="3301002" y="1141330"/>
                  <a:pt x="3296082" y="1134771"/>
                  <a:pt x="3297722" y="1126572"/>
                </a:cubicBezTo>
                <a:cubicBezTo>
                  <a:pt x="3310021" y="1078196"/>
                  <a:pt x="3310841" y="1028181"/>
                  <a:pt x="3323960" y="979806"/>
                </a:cubicBezTo>
                <a:cubicBezTo>
                  <a:pt x="3332979" y="946189"/>
                  <a:pt x="3354297" y="925691"/>
                  <a:pt x="3387914" y="916672"/>
                </a:cubicBezTo>
                <a:cubicBezTo>
                  <a:pt x="3421531" y="907653"/>
                  <a:pt x="3456787" y="905193"/>
                  <a:pt x="3491224" y="901913"/>
                </a:cubicBezTo>
                <a:cubicBezTo>
                  <a:pt x="3536319" y="897814"/>
                  <a:pt x="3554358" y="880595"/>
                  <a:pt x="3556817" y="836320"/>
                </a:cubicBezTo>
                <a:cubicBezTo>
                  <a:pt x="3558457" y="801883"/>
                  <a:pt x="3571576" y="769086"/>
                  <a:pt x="3569116" y="733009"/>
                </a:cubicBezTo>
                <a:cubicBezTo>
                  <a:pt x="3568296" y="716611"/>
                  <a:pt x="3580595" y="696933"/>
                  <a:pt x="3578135" y="678075"/>
                </a:cubicBezTo>
                <a:cubicBezTo>
                  <a:pt x="3574036" y="649378"/>
                  <a:pt x="3583875" y="631339"/>
                  <a:pt x="3612572" y="621500"/>
                </a:cubicBezTo>
                <a:cubicBezTo>
                  <a:pt x="3639630" y="611661"/>
                  <a:pt x="3644549" y="593623"/>
                  <a:pt x="3629790" y="568205"/>
                </a:cubicBezTo>
                <a:cubicBezTo>
                  <a:pt x="3624871" y="559186"/>
                  <a:pt x="3619951" y="550987"/>
                  <a:pt x="3613392" y="542788"/>
                </a:cubicBezTo>
                <a:cubicBezTo>
                  <a:pt x="3575676" y="496872"/>
                  <a:pt x="3568296" y="444397"/>
                  <a:pt x="3578135" y="387823"/>
                </a:cubicBezTo>
                <a:cubicBezTo>
                  <a:pt x="3584695" y="349286"/>
                  <a:pt x="3578955" y="312390"/>
                  <a:pt x="3560097" y="277133"/>
                </a:cubicBezTo>
                <a:cubicBezTo>
                  <a:pt x="3531400" y="223019"/>
                  <a:pt x="3505982" y="167264"/>
                  <a:pt x="3479745" y="112329"/>
                </a:cubicBezTo>
                <a:cubicBezTo>
                  <a:pt x="3469906" y="91831"/>
                  <a:pt x="3454327" y="77893"/>
                  <a:pt x="3435469" y="66414"/>
                </a:cubicBezTo>
                <a:cubicBezTo>
                  <a:pt x="3392833" y="38536"/>
                  <a:pt x="3345278" y="25418"/>
                  <a:pt x="3296082" y="14759"/>
                </a:cubicBezTo>
                <a:cubicBezTo>
                  <a:pt x="3273125" y="9839"/>
                  <a:pt x="3248527" y="11479"/>
                  <a:pt x="3226389" y="0"/>
                </a:cubicBezTo>
                <a:cubicBezTo>
                  <a:pt x="3163255" y="0"/>
                  <a:pt x="3100121" y="0"/>
                  <a:pt x="3036988" y="0"/>
                </a:cubicBezTo>
                <a:cubicBezTo>
                  <a:pt x="3034528" y="7379"/>
                  <a:pt x="3027148" y="5739"/>
                  <a:pt x="3022229" y="7379"/>
                </a:cubicBezTo>
                <a:cubicBezTo>
                  <a:pt x="2936957" y="24598"/>
                  <a:pt x="2866444" y="67234"/>
                  <a:pt x="2812329" y="136107"/>
                </a:cubicBezTo>
                <a:cubicBezTo>
                  <a:pt x="2798391" y="153325"/>
                  <a:pt x="2782812" y="163164"/>
                  <a:pt x="2760674" y="166444"/>
                </a:cubicBezTo>
                <a:cubicBezTo>
                  <a:pt x="2665563" y="178743"/>
                  <a:pt x="2599150" y="230398"/>
                  <a:pt x="2560613" y="318129"/>
                </a:cubicBezTo>
                <a:cubicBezTo>
                  <a:pt x="2540115" y="364045"/>
                  <a:pt x="2517157" y="409141"/>
                  <a:pt x="2494200" y="455056"/>
                </a:cubicBezTo>
                <a:cubicBezTo>
                  <a:pt x="2460583" y="522290"/>
                  <a:pt x="2419587" y="581324"/>
                  <a:pt x="2341694" y="602642"/>
                </a:cubicBezTo>
                <a:cubicBezTo>
                  <a:pt x="2331856" y="605102"/>
                  <a:pt x="2322836" y="613301"/>
                  <a:pt x="2313817" y="619040"/>
                </a:cubicBezTo>
                <a:cubicBezTo>
                  <a:pt x="2273641" y="644458"/>
                  <a:pt x="2253963" y="678895"/>
                  <a:pt x="2258063" y="727270"/>
                </a:cubicBezTo>
                <a:cubicBezTo>
                  <a:pt x="2260522" y="763347"/>
                  <a:pt x="2257243" y="800243"/>
                  <a:pt x="2258063" y="837139"/>
                </a:cubicBezTo>
                <a:cubicBezTo>
                  <a:pt x="2259702" y="893714"/>
                  <a:pt x="2231825" y="934710"/>
                  <a:pt x="2190829" y="969967"/>
                </a:cubicBezTo>
                <a:cubicBezTo>
                  <a:pt x="2183450" y="976526"/>
                  <a:pt x="2173611" y="981446"/>
                  <a:pt x="2167871" y="994564"/>
                </a:cubicBezTo>
                <a:cubicBezTo>
                  <a:pt x="2201488" y="986365"/>
                  <a:pt x="2226086" y="968327"/>
                  <a:pt x="2253143" y="954388"/>
                </a:cubicBezTo>
                <a:cubicBezTo>
                  <a:pt x="2272821" y="943729"/>
                  <a:pt x="2286760" y="949469"/>
                  <a:pt x="2292499" y="971606"/>
                </a:cubicBezTo>
                <a:cubicBezTo>
                  <a:pt x="2295779" y="983905"/>
                  <a:pt x="2295779" y="996204"/>
                  <a:pt x="2296599" y="1008503"/>
                </a:cubicBezTo>
                <a:cubicBezTo>
                  <a:pt x="2297419" y="1015062"/>
                  <a:pt x="2296599" y="1022442"/>
                  <a:pt x="2303978" y="1025721"/>
                </a:cubicBezTo>
                <a:cubicBezTo>
                  <a:pt x="2312177" y="1029821"/>
                  <a:pt x="2317917" y="1023262"/>
                  <a:pt x="2323656" y="1019162"/>
                </a:cubicBezTo>
                <a:cubicBezTo>
                  <a:pt x="2340055" y="1006043"/>
                  <a:pt x="2349894" y="988825"/>
                  <a:pt x="2352354" y="968327"/>
                </a:cubicBezTo>
                <a:cubicBezTo>
                  <a:pt x="2355633" y="941269"/>
                  <a:pt x="2370392" y="921591"/>
                  <a:pt x="2394169" y="910112"/>
                </a:cubicBezTo>
                <a:cubicBezTo>
                  <a:pt x="2445005" y="885515"/>
                  <a:pt x="2480261" y="846159"/>
                  <a:pt x="2506499" y="797783"/>
                </a:cubicBezTo>
                <a:cubicBezTo>
                  <a:pt x="2511418" y="788764"/>
                  <a:pt x="2517157" y="774006"/>
                  <a:pt x="2526997" y="775645"/>
                </a:cubicBezTo>
                <a:cubicBezTo>
                  <a:pt x="2538475" y="778105"/>
                  <a:pt x="2533556" y="793684"/>
                  <a:pt x="2535196" y="803523"/>
                </a:cubicBezTo>
                <a:cubicBezTo>
                  <a:pt x="2536016" y="808442"/>
                  <a:pt x="2535196" y="813362"/>
                  <a:pt x="2536016" y="818281"/>
                </a:cubicBezTo>
                <a:cubicBezTo>
                  <a:pt x="2536836" y="828120"/>
                  <a:pt x="2536016" y="841239"/>
                  <a:pt x="2548315" y="842059"/>
                </a:cubicBezTo>
                <a:cubicBezTo>
                  <a:pt x="2562253" y="843699"/>
                  <a:pt x="2564713" y="829760"/>
                  <a:pt x="2565533" y="819101"/>
                </a:cubicBezTo>
                <a:cubicBezTo>
                  <a:pt x="2567993" y="795323"/>
                  <a:pt x="2569633" y="770726"/>
                  <a:pt x="2571272" y="746948"/>
                </a:cubicBezTo>
                <a:cubicBezTo>
                  <a:pt x="2572912" y="728910"/>
                  <a:pt x="2578652" y="712511"/>
                  <a:pt x="2594230" y="701853"/>
                </a:cubicBezTo>
                <a:cubicBezTo>
                  <a:pt x="2599970" y="697753"/>
                  <a:pt x="2606529" y="692013"/>
                  <a:pt x="2614728" y="696933"/>
                </a:cubicBezTo>
                <a:cubicBezTo>
                  <a:pt x="2621288" y="701033"/>
                  <a:pt x="2620468" y="708412"/>
                  <a:pt x="2619648" y="714971"/>
                </a:cubicBezTo>
                <a:cubicBezTo>
                  <a:pt x="2616368" y="746948"/>
                  <a:pt x="2608169" y="778925"/>
                  <a:pt x="2598330" y="809262"/>
                </a:cubicBezTo>
                <a:cubicBezTo>
                  <a:pt x="2593410" y="824021"/>
                  <a:pt x="2584391" y="837959"/>
                  <a:pt x="2586851" y="855998"/>
                </a:cubicBezTo>
                <a:cubicBezTo>
                  <a:pt x="2606529" y="850258"/>
                  <a:pt x="2614728" y="835500"/>
                  <a:pt x="2621288" y="819101"/>
                </a:cubicBezTo>
                <a:cubicBezTo>
                  <a:pt x="2645065" y="760067"/>
                  <a:pt x="2668843" y="700213"/>
                  <a:pt x="2718858" y="656757"/>
                </a:cubicBezTo>
                <a:cubicBezTo>
                  <a:pt x="2728697" y="648558"/>
                  <a:pt x="2731157" y="636259"/>
                  <a:pt x="2731157" y="623140"/>
                </a:cubicBezTo>
                <a:cubicBezTo>
                  <a:pt x="2731977" y="595263"/>
                  <a:pt x="2725418" y="569025"/>
                  <a:pt x="2718858" y="541968"/>
                </a:cubicBezTo>
                <a:cubicBezTo>
                  <a:pt x="2714759" y="525569"/>
                  <a:pt x="2709019" y="507531"/>
                  <a:pt x="2729517" y="496052"/>
                </a:cubicBezTo>
                <a:cubicBezTo>
                  <a:pt x="2736896" y="491953"/>
                  <a:pt x="2733617" y="484573"/>
                  <a:pt x="2733617" y="478014"/>
                </a:cubicBezTo>
                <a:cubicBezTo>
                  <a:pt x="2733617" y="469815"/>
                  <a:pt x="2730337" y="460796"/>
                  <a:pt x="2739356" y="450957"/>
                </a:cubicBezTo>
                <a:cubicBezTo>
                  <a:pt x="2748375" y="460796"/>
                  <a:pt x="2748375" y="471455"/>
                  <a:pt x="2750015" y="482114"/>
                </a:cubicBezTo>
                <a:cubicBezTo>
                  <a:pt x="2753295" y="508351"/>
                  <a:pt x="2755755" y="534589"/>
                  <a:pt x="2760674" y="560826"/>
                </a:cubicBezTo>
                <a:cubicBezTo>
                  <a:pt x="2772973" y="630519"/>
                  <a:pt x="2800850" y="690374"/>
                  <a:pt x="2868084" y="724810"/>
                </a:cubicBezTo>
                <a:cubicBezTo>
                  <a:pt x="2901701" y="742029"/>
                  <a:pt x="2917279" y="773186"/>
                  <a:pt x="2919739" y="810082"/>
                </a:cubicBezTo>
                <a:cubicBezTo>
                  <a:pt x="2920559" y="823201"/>
                  <a:pt x="2920559" y="836320"/>
                  <a:pt x="2920559" y="850258"/>
                </a:cubicBezTo>
                <a:cubicBezTo>
                  <a:pt x="2920559" y="910112"/>
                  <a:pt x="2878743" y="965867"/>
                  <a:pt x="2822168" y="983085"/>
                </a:cubicBezTo>
                <a:cubicBezTo>
                  <a:pt x="2798391" y="990465"/>
                  <a:pt x="2774613" y="997024"/>
                  <a:pt x="2750015" y="1002764"/>
                </a:cubicBezTo>
                <a:cubicBezTo>
                  <a:pt x="2562253" y="1049499"/>
                  <a:pt x="2393350" y="1134771"/>
                  <a:pt x="2241664" y="1252020"/>
                </a:cubicBezTo>
                <a:cubicBezTo>
                  <a:pt x="2155573" y="1318433"/>
                  <a:pt x="2067841" y="1382387"/>
                  <a:pt x="1972730" y="1436502"/>
                </a:cubicBezTo>
                <a:cubicBezTo>
                  <a:pt x="1890738" y="1483237"/>
                  <a:pt x="1812845" y="1537352"/>
                  <a:pt x="1739872" y="1598026"/>
                </a:cubicBezTo>
                <a:cubicBezTo>
                  <a:pt x="1719374" y="1615245"/>
                  <a:pt x="1705436" y="1636563"/>
                  <a:pt x="1699696" y="1662800"/>
                </a:cubicBezTo>
                <a:cubicBezTo>
                  <a:pt x="1680838" y="1752991"/>
                  <a:pt x="1695597" y="1835803"/>
                  <a:pt x="1751351" y="1910416"/>
                </a:cubicBezTo>
                <a:cubicBezTo>
                  <a:pt x="1784968" y="1956332"/>
                  <a:pt x="1823504" y="1997328"/>
                  <a:pt x="1864500" y="2036684"/>
                </a:cubicBezTo>
                <a:cubicBezTo>
                  <a:pt x="1941573" y="2109657"/>
                  <a:pt x="2012906" y="2190009"/>
                  <a:pt x="2104737" y="2244944"/>
                </a:cubicBezTo>
                <a:cubicBezTo>
                  <a:pt x="2171151" y="2284300"/>
                  <a:pt x="2217886" y="2339235"/>
                  <a:pt x="2253963" y="2404829"/>
                </a:cubicBezTo>
                <a:cubicBezTo>
                  <a:pt x="2268722" y="2431066"/>
                  <a:pt x="2282660" y="2457304"/>
                  <a:pt x="2298239" y="2482721"/>
                </a:cubicBezTo>
                <a:cubicBezTo>
                  <a:pt x="2322016" y="2521258"/>
                  <a:pt x="2347434" y="2558154"/>
                  <a:pt x="2383510" y="2585211"/>
                </a:cubicBezTo>
                <a:cubicBezTo>
                  <a:pt x="2410568" y="2604889"/>
                  <a:pt x="2437625" y="2623748"/>
                  <a:pt x="2460583" y="2648345"/>
                </a:cubicBezTo>
                <a:cubicBezTo>
                  <a:pt x="2470422" y="2658184"/>
                  <a:pt x="2481901" y="2663104"/>
                  <a:pt x="2495840" y="2664744"/>
                </a:cubicBezTo>
                <a:cubicBezTo>
                  <a:pt x="2522897" y="2668023"/>
                  <a:pt x="2527817" y="2676223"/>
                  <a:pt x="2514698" y="2700820"/>
                </a:cubicBezTo>
                <a:cubicBezTo>
                  <a:pt x="2495020" y="2737717"/>
                  <a:pt x="2473702" y="2774613"/>
                  <a:pt x="2452384" y="2811510"/>
                </a:cubicBezTo>
                <a:cubicBezTo>
                  <a:pt x="2381871" y="2932858"/>
                  <a:pt x="2345794" y="3062405"/>
                  <a:pt x="2360553" y="3205072"/>
                </a:cubicBezTo>
                <a:cubicBezTo>
                  <a:pt x="2365472" y="3256727"/>
                  <a:pt x="2374491" y="3307562"/>
                  <a:pt x="2401549" y="3352657"/>
                </a:cubicBezTo>
                <a:cubicBezTo>
                  <a:pt x="2426146" y="3394473"/>
                  <a:pt x="2425326" y="3432190"/>
                  <a:pt x="2399089" y="3473186"/>
                </a:cubicBezTo>
                <a:cubicBezTo>
                  <a:pt x="2349894" y="3549439"/>
                  <a:pt x="2316277" y="3633890"/>
                  <a:pt x="2285940" y="3719162"/>
                </a:cubicBezTo>
                <a:cubicBezTo>
                  <a:pt x="2231005" y="3874127"/>
                  <a:pt x="2175251" y="4029092"/>
                  <a:pt x="2108837" y="4179138"/>
                </a:cubicBezTo>
                <a:cubicBezTo>
                  <a:pt x="2076860" y="4251291"/>
                  <a:pt x="2039964" y="4270149"/>
                  <a:pt x="1962891" y="4257031"/>
                </a:cubicBezTo>
                <a:cubicBezTo>
                  <a:pt x="1924355" y="4250471"/>
                  <a:pt x="1887458" y="4237352"/>
                  <a:pt x="1851382" y="4222594"/>
                </a:cubicBezTo>
                <a:cubicBezTo>
                  <a:pt x="1755451" y="4184877"/>
                  <a:pt x="1656241" y="4172579"/>
                  <a:pt x="1555390" y="4189797"/>
                </a:cubicBezTo>
                <a:cubicBezTo>
                  <a:pt x="1396326" y="4216035"/>
                  <a:pt x="1242180" y="4263590"/>
                  <a:pt x="1085575" y="4302126"/>
                </a:cubicBezTo>
                <a:cubicBezTo>
                  <a:pt x="978986" y="4328363"/>
                  <a:pt x="870756" y="4344762"/>
                  <a:pt x="760887" y="4345582"/>
                </a:cubicBezTo>
                <a:cubicBezTo>
                  <a:pt x="739569" y="4345582"/>
                  <a:pt x="719071" y="4341482"/>
                  <a:pt x="701852" y="4328363"/>
                </a:cubicBezTo>
                <a:cubicBezTo>
                  <a:pt x="631339" y="4272609"/>
                  <a:pt x="560826" y="4217674"/>
                  <a:pt x="503432" y="4147981"/>
                </a:cubicBezTo>
                <a:cubicBezTo>
                  <a:pt x="466535" y="4102885"/>
                  <a:pt x="437838" y="4100425"/>
                  <a:pt x="396022" y="4142241"/>
                </a:cubicBezTo>
                <a:cubicBezTo>
                  <a:pt x="330428" y="4207015"/>
                  <a:pt x="277953" y="4281628"/>
                  <a:pt x="238597" y="4365260"/>
                </a:cubicBezTo>
                <a:cubicBezTo>
                  <a:pt x="223838" y="4396417"/>
                  <a:pt x="211540" y="4428394"/>
                  <a:pt x="212360" y="4462831"/>
                </a:cubicBezTo>
                <a:cubicBezTo>
                  <a:pt x="213179" y="4527605"/>
                  <a:pt x="187762" y="4579260"/>
                  <a:pt x="147586" y="4629275"/>
                </a:cubicBezTo>
                <a:cubicBezTo>
                  <a:pt x="83632" y="4709627"/>
                  <a:pt x="37716" y="4800638"/>
                  <a:pt x="12299" y="4901488"/>
                </a:cubicBezTo>
                <a:cubicBezTo>
                  <a:pt x="9019" y="4915427"/>
                  <a:pt x="9019" y="4931005"/>
                  <a:pt x="0" y="4943304"/>
                </a:cubicBezTo>
                <a:cubicBezTo>
                  <a:pt x="0" y="4990040"/>
                  <a:pt x="0" y="5036775"/>
                  <a:pt x="0" y="5082691"/>
                </a:cubicBezTo>
                <a:cubicBezTo>
                  <a:pt x="8199" y="5090890"/>
                  <a:pt x="7379" y="5102369"/>
                  <a:pt x="9839" y="5112208"/>
                </a:cubicBezTo>
                <a:cubicBezTo>
                  <a:pt x="16398" y="5136806"/>
                  <a:pt x="23778" y="5162223"/>
                  <a:pt x="38536" y="5183542"/>
                </a:cubicBezTo>
                <a:cubicBezTo>
                  <a:pt x="58214" y="5210599"/>
                  <a:pt x="104130" y="5225357"/>
                  <a:pt x="127088" y="5207319"/>
                </a:cubicBezTo>
                <a:cubicBezTo>
                  <a:pt x="176283" y="5168783"/>
                  <a:pt x="229578" y="5132706"/>
                  <a:pt x="250076" y="5067932"/>
                </a:cubicBezTo>
                <a:cubicBezTo>
                  <a:pt x="258275" y="5040875"/>
                  <a:pt x="269754" y="5015458"/>
                  <a:pt x="289432" y="4994139"/>
                </a:cubicBezTo>
                <a:cubicBezTo>
                  <a:pt x="377984" y="4896569"/>
                  <a:pt x="473094" y="4807198"/>
                  <a:pt x="570665" y="4719466"/>
                </a:cubicBezTo>
                <a:cubicBezTo>
                  <a:pt x="582144" y="4708807"/>
                  <a:pt x="595263" y="4699788"/>
                  <a:pt x="610841" y="4704707"/>
                </a:cubicBezTo>
                <a:cubicBezTo>
                  <a:pt x="650197" y="4716187"/>
                  <a:pt x="678895" y="4702248"/>
                  <a:pt x="701033" y="4671091"/>
                </a:cubicBezTo>
                <a:cubicBezTo>
                  <a:pt x="716611" y="4648953"/>
                  <a:pt x="738749" y="4640754"/>
                  <a:pt x="765806" y="4639114"/>
                </a:cubicBezTo>
                <a:cubicBezTo>
                  <a:pt x="921591" y="4631734"/>
                  <a:pt x="1076556" y="4638294"/>
                  <a:pt x="1231521" y="4652232"/>
                </a:cubicBezTo>
                <a:cubicBezTo>
                  <a:pt x="1357789" y="4663711"/>
                  <a:pt x="1483237" y="4664531"/>
                  <a:pt x="1609505" y="4651413"/>
                </a:cubicBezTo>
                <a:cubicBezTo>
                  <a:pt x="1698056" y="4642394"/>
                  <a:pt x="1787428" y="4636654"/>
                  <a:pt x="1875159" y="4649773"/>
                </a:cubicBezTo>
                <a:cubicBezTo>
                  <a:pt x="1939113" y="4659612"/>
                  <a:pt x="2003067" y="4671911"/>
                  <a:pt x="2066201" y="4686669"/>
                </a:cubicBezTo>
                <a:cubicBezTo>
                  <a:pt x="2180990" y="4712907"/>
                  <a:pt x="2275281" y="4677650"/>
                  <a:pt x="2356453" y="4596478"/>
                </a:cubicBezTo>
                <a:cubicBezTo>
                  <a:pt x="2399089" y="4553842"/>
                  <a:pt x="2437625" y="4507926"/>
                  <a:pt x="2472062" y="4459551"/>
                </a:cubicBezTo>
                <a:cubicBezTo>
                  <a:pt x="2510598" y="4405436"/>
                  <a:pt x="2554054" y="4357061"/>
                  <a:pt x="2604889" y="4314425"/>
                </a:cubicBezTo>
                <a:cubicBezTo>
                  <a:pt x="2679502" y="4252931"/>
                  <a:pt x="2749195" y="4186517"/>
                  <a:pt x="2800030" y="4102885"/>
                </a:cubicBezTo>
                <a:cubicBezTo>
                  <a:pt x="2812329" y="4083207"/>
                  <a:pt x="2827908" y="4065989"/>
                  <a:pt x="2842666" y="4047950"/>
                </a:cubicBezTo>
                <a:cubicBezTo>
                  <a:pt x="2870544" y="4013514"/>
                  <a:pt x="2896781" y="3979077"/>
                  <a:pt x="2913179" y="3937261"/>
                </a:cubicBezTo>
                <a:cubicBezTo>
                  <a:pt x="2923018" y="3912663"/>
                  <a:pt x="2928758" y="3911843"/>
                  <a:pt x="2948436" y="3929882"/>
                </a:cubicBezTo>
                <a:cubicBezTo>
                  <a:pt x="3050106" y="4025813"/>
                  <a:pt x="3155056" y="4117644"/>
                  <a:pt x="3249347" y="4220954"/>
                </a:cubicBezTo>
                <a:cubicBezTo>
                  <a:pt x="3286244" y="4261130"/>
                  <a:pt x="3323140" y="4302126"/>
                  <a:pt x="3370695" y="4330824"/>
                </a:cubicBezTo>
                <a:cubicBezTo>
                  <a:pt x="3401032" y="4348861"/>
                  <a:pt x="3426450" y="4372639"/>
                  <a:pt x="3446948" y="4401337"/>
                </a:cubicBezTo>
                <a:cubicBezTo>
                  <a:pt x="3474825" y="4439053"/>
                  <a:pt x="3504343" y="4474310"/>
                  <a:pt x="3537959" y="4507107"/>
                </a:cubicBezTo>
                <a:cubicBezTo>
                  <a:pt x="3562557" y="4531704"/>
                  <a:pt x="3577316" y="4561221"/>
                  <a:pt x="3587154" y="4595658"/>
                </a:cubicBezTo>
                <a:cubicBezTo>
                  <a:pt x="3606013" y="4666991"/>
                  <a:pt x="3610932" y="4739964"/>
                  <a:pt x="3615032" y="4812937"/>
                </a:cubicBezTo>
                <a:cubicBezTo>
                  <a:pt x="3624871" y="4980201"/>
                  <a:pt x="3669147" y="5138446"/>
                  <a:pt x="3749499" y="5286032"/>
                </a:cubicBezTo>
                <a:cubicBezTo>
                  <a:pt x="3797054" y="5373763"/>
                  <a:pt x="3855269" y="5454935"/>
                  <a:pt x="3911023" y="5537747"/>
                </a:cubicBezTo>
                <a:cubicBezTo>
                  <a:pt x="3988096" y="5652536"/>
                  <a:pt x="4055329" y="5773064"/>
                  <a:pt x="4116823" y="5896053"/>
                </a:cubicBezTo>
                <a:cubicBezTo>
                  <a:pt x="4127483" y="5918191"/>
                  <a:pt x="4135682" y="5939508"/>
                  <a:pt x="4126663" y="5964926"/>
                </a:cubicBezTo>
                <a:cubicBezTo>
                  <a:pt x="4102885" y="6033799"/>
                  <a:pt x="4117643" y="6095293"/>
                  <a:pt x="4166839" y="6146949"/>
                </a:cubicBezTo>
                <a:cubicBezTo>
                  <a:pt x="4206195" y="6187945"/>
                  <a:pt x="4232432" y="6236320"/>
                  <a:pt x="4254570" y="6287155"/>
                </a:cubicBezTo>
                <a:cubicBezTo>
                  <a:pt x="4261949" y="6302734"/>
                  <a:pt x="4268509" y="6319132"/>
                  <a:pt x="4276708" y="6334710"/>
                </a:cubicBezTo>
                <a:cubicBezTo>
                  <a:pt x="4295566" y="6368327"/>
                  <a:pt x="4346402" y="6391285"/>
                  <a:pt x="4378378" y="6381446"/>
                </a:cubicBezTo>
                <a:cubicBezTo>
                  <a:pt x="4464470" y="6355208"/>
                  <a:pt x="4532523" y="6301914"/>
                  <a:pt x="4594838" y="6239600"/>
                </a:cubicBezTo>
                <a:cubicBezTo>
                  <a:pt x="4602217" y="6232220"/>
                  <a:pt x="4607956" y="6224021"/>
                  <a:pt x="4609596" y="6214182"/>
                </a:cubicBezTo>
                <a:cubicBezTo>
                  <a:pt x="4613696" y="6176466"/>
                  <a:pt x="4639113" y="6160067"/>
                  <a:pt x="4671910" y="6153508"/>
                </a:cubicBezTo>
                <a:cubicBezTo>
                  <a:pt x="4718646" y="6144489"/>
                  <a:pt x="4756362" y="6119071"/>
                  <a:pt x="4793259" y="6092014"/>
                </a:cubicBezTo>
                <a:cubicBezTo>
                  <a:pt x="4853932" y="6047738"/>
                  <a:pt x="4909687" y="5998543"/>
                  <a:pt x="4964622" y="5947708"/>
                </a:cubicBezTo>
                <a:cubicBezTo>
                  <a:pt x="5025296" y="5891953"/>
                  <a:pt x="5053173" y="5820620"/>
                  <a:pt x="5070392" y="5743548"/>
                </a:cubicBezTo>
                <a:cubicBezTo>
                  <a:pt x="5082691" y="5695992"/>
                  <a:pt x="5074491" y="5654996"/>
                  <a:pt x="5056453" y="5614820"/>
                </a:cubicBezTo>
                <a:close/>
                <a:moveTo>
                  <a:pt x="2626207" y="2308898"/>
                </a:moveTo>
                <a:cubicBezTo>
                  <a:pt x="2618008" y="2317097"/>
                  <a:pt x="2608989" y="2309718"/>
                  <a:pt x="2601610" y="2305618"/>
                </a:cubicBezTo>
                <a:cubicBezTo>
                  <a:pt x="2560613" y="2277741"/>
                  <a:pt x="2514698" y="2272821"/>
                  <a:pt x="2467962" y="2276101"/>
                </a:cubicBezTo>
                <a:cubicBezTo>
                  <a:pt x="2422047" y="2279381"/>
                  <a:pt x="2391710" y="2258063"/>
                  <a:pt x="2369572" y="2221986"/>
                </a:cubicBezTo>
                <a:cubicBezTo>
                  <a:pt x="2342514" y="2176891"/>
                  <a:pt x="2306438" y="2139174"/>
                  <a:pt x="2270361" y="2100638"/>
                </a:cubicBezTo>
                <a:cubicBezTo>
                  <a:pt x="2183450" y="2007987"/>
                  <a:pt x="2110477" y="1905497"/>
                  <a:pt x="2064561" y="1785788"/>
                </a:cubicBezTo>
                <a:cubicBezTo>
                  <a:pt x="2037504" y="1714455"/>
                  <a:pt x="2045703" y="1697237"/>
                  <a:pt x="2119496" y="1681658"/>
                </a:cubicBezTo>
                <a:cubicBezTo>
                  <a:pt x="2239204" y="1655421"/>
                  <a:pt x="2353173" y="1611965"/>
                  <a:pt x="2465503" y="1565229"/>
                </a:cubicBezTo>
                <a:cubicBezTo>
                  <a:pt x="2513058" y="1545551"/>
                  <a:pt x="2549135" y="1573429"/>
                  <a:pt x="2545855" y="1625904"/>
                </a:cubicBezTo>
                <a:cubicBezTo>
                  <a:pt x="2544215" y="1810386"/>
                  <a:pt x="2561433" y="1993228"/>
                  <a:pt x="2588491" y="2176071"/>
                </a:cubicBezTo>
                <a:cubicBezTo>
                  <a:pt x="2594230" y="2213787"/>
                  <a:pt x="2604069" y="2250684"/>
                  <a:pt x="2622928" y="2285120"/>
                </a:cubicBezTo>
                <a:cubicBezTo>
                  <a:pt x="2627847" y="2291680"/>
                  <a:pt x="2634406" y="2301519"/>
                  <a:pt x="2626207" y="2308898"/>
                </a:cubicBezTo>
                <a:close/>
              </a:path>
            </a:pathLst>
          </a:custGeom>
          <a:solidFill>
            <a:srgbClr val="FF0000"/>
          </a:solidFill>
          <a:ln w="81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D18756BE-57E5-72C6-4808-E76603B97B61}"/>
              </a:ext>
            </a:extLst>
          </p:cNvPr>
          <p:cNvSpPr/>
          <p:nvPr/>
        </p:nvSpPr>
        <p:spPr>
          <a:xfrm flipH="1">
            <a:off x="7478794" y="6212458"/>
            <a:ext cx="557405" cy="503428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rgbClr val="FF0000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1" name="Straight Connector 30">
            <a:extLst>
              <a:ext uri="{FF2B5EF4-FFF2-40B4-BE49-F238E27FC236}">
                <a16:creationId xmlns:a16="http://schemas.microsoft.com/office/drawing/2014/main" id="{53936D35-AAD6-D1CE-4C61-F5888747E39A}"/>
              </a:ext>
            </a:extLst>
          </p:cNvPr>
          <p:cNvCxnSpPr>
            <a:cxnSpLocks/>
          </p:cNvCxnSpPr>
          <p:nvPr/>
        </p:nvCxnSpPr>
        <p:spPr>
          <a:xfrm>
            <a:off x="6398246" y="6724408"/>
            <a:ext cx="1751568" cy="0"/>
          </a:xfrm>
          <a:prstGeom prst="line">
            <a:avLst/>
          </a:prstGeom>
          <a:ln>
            <a:solidFill>
              <a:srgbClr val="FF240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A77159-39E7-0505-9FD1-8E273EF2582B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</p:spPr>
      </p:pic>
      <p:sp>
        <p:nvSpPr>
          <p:cNvPr id="32" name="Oval 35">
            <a:extLst>
              <a:ext uri="{FF2B5EF4-FFF2-40B4-BE49-F238E27FC236}">
                <a16:creationId xmlns:a16="http://schemas.microsoft.com/office/drawing/2014/main" id="{15C6B81B-74CF-4F6C-D87F-76F234A0382F}"/>
              </a:ext>
            </a:extLst>
          </p:cNvPr>
          <p:cNvSpPr/>
          <p:nvPr/>
        </p:nvSpPr>
        <p:spPr>
          <a:xfrm>
            <a:off x="7294462" y="1073237"/>
            <a:ext cx="346275" cy="43660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45" name="Рисунок 44" descr="Месячный календарь">
            <a:extLst>
              <a:ext uri="{FF2B5EF4-FFF2-40B4-BE49-F238E27FC236}">
                <a16:creationId xmlns:a16="http://schemas.microsoft.com/office/drawing/2014/main" id="{834DEEEA-666B-1B46-F0D2-0B47E6ABE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8607" y="2590800"/>
            <a:ext cx="571196" cy="571196"/>
          </a:xfrm>
          <a:prstGeom prst="rect">
            <a:avLst/>
          </a:prstGeom>
        </p:spPr>
      </p:pic>
      <p:grpSp>
        <p:nvGrpSpPr>
          <p:cNvPr id="46" name="Group 30">
            <a:extLst>
              <a:ext uri="{FF2B5EF4-FFF2-40B4-BE49-F238E27FC236}">
                <a16:creationId xmlns:a16="http://schemas.microsoft.com/office/drawing/2014/main" id="{425CB976-02C8-6F6D-18F5-B8D2E2641280}"/>
              </a:ext>
            </a:extLst>
          </p:cNvPr>
          <p:cNvGrpSpPr/>
          <p:nvPr/>
        </p:nvGrpSpPr>
        <p:grpSpPr>
          <a:xfrm>
            <a:off x="8121885" y="3512732"/>
            <a:ext cx="3743883" cy="553998"/>
            <a:chOff x="2551705" y="4283314"/>
            <a:chExt cx="2357003" cy="55399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5B5D513-0F65-70D2-39C9-CB8BF90FA5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https://ap-evp.ru/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3124DD-1DE2-98C3-562E-4633DFC23F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</a:rPr>
                <a:t>Официальный сайт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Block Arc 14">
            <a:extLst>
              <a:ext uri="{FF2B5EF4-FFF2-40B4-BE49-F238E27FC236}">
                <a16:creationId xmlns:a16="http://schemas.microsoft.com/office/drawing/2014/main" id="{9C3DEE32-2E1D-6EAD-E8ED-5FEE18837F87}"/>
              </a:ext>
            </a:extLst>
          </p:cNvPr>
          <p:cNvSpPr/>
          <p:nvPr/>
        </p:nvSpPr>
        <p:spPr>
          <a:xfrm rot="16200000">
            <a:off x="7273460" y="3549848"/>
            <a:ext cx="398593" cy="3988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6E3DC1-1258-E1FC-99DC-B599B9A2849D}"/>
              </a:ext>
            </a:extLst>
          </p:cNvPr>
          <p:cNvGrpSpPr/>
          <p:nvPr/>
        </p:nvGrpSpPr>
        <p:grpSpPr>
          <a:xfrm>
            <a:off x="6801147" y="4633731"/>
            <a:ext cx="839590" cy="844472"/>
            <a:chOff x="1513899" y="4830364"/>
            <a:chExt cx="1020750" cy="1026686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F7A2315-0030-1AA2-8029-1023D7676A30}"/>
                </a:ext>
              </a:extLst>
            </p:cNvPr>
            <p:cNvSpPr/>
            <p:nvPr/>
          </p:nvSpPr>
          <p:spPr>
            <a:xfrm rot="16200000">
              <a:off x="1843508" y="4818072"/>
              <a:ext cx="298118" cy="322702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1F851B52-F083-FF26-8F6D-69EF332F8D7D}"/>
                </a:ext>
              </a:extLst>
            </p:cNvPr>
            <p:cNvSpPr/>
            <p:nvPr/>
          </p:nvSpPr>
          <p:spPr>
            <a:xfrm>
              <a:off x="1513899" y="5472802"/>
              <a:ext cx="240307" cy="22494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Freeform 108">
              <a:extLst>
                <a:ext uri="{FF2B5EF4-FFF2-40B4-BE49-F238E27FC236}">
                  <a16:creationId xmlns:a16="http://schemas.microsoft.com/office/drawing/2014/main" id="{711A9DA8-29A8-975B-2A6A-BAE0922503A1}"/>
                </a:ext>
              </a:extLst>
            </p:cNvPr>
            <p:cNvSpPr/>
            <p:nvPr/>
          </p:nvSpPr>
          <p:spPr>
            <a:xfrm flipH="1">
              <a:off x="2294341" y="5513518"/>
              <a:ext cx="240308" cy="265541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68CC495-3EB1-2B17-B2BE-B830C1416E48}"/>
                </a:ext>
              </a:extLst>
            </p:cNvPr>
            <p:cNvGrpSpPr/>
            <p:nvPr/>
          </p:nvGrpSpPr>
          <p:grpSpPr>
            <a:xfrm>
              <a:off x="1550666" y="4935312"/>
              <a:ext cx="926070" cy="921738"/>
              <a:chOff x="3205931" y="2536329"/>
              <a:chExt cx="2969295" cy="2955406"/>
            </a:xfrm>
          </p:grpSpPr>
          <p:sp>
            <p:nvSpPr>
              <p:cNvPr id="22" name="Arc 5">
                <a:extLst>
                  <a:ext uri="{FF2B5EF4-FFF2-40B4-BE49-F238E27FC236}">
                    <a16:creationId xmlns:a16="http://schemas.microsoft.com/office/drawing/2014/main" id="{CF0C8ED7-0DB3-9BDF-D097-C9C3F8DD8D15}"/>
                  </a:ext>
                </a:extLst>
              </p:cNvPr>
              <p:cNvSpPr/>
              <p:nvPr/>
            </p:nvSpPr>
            <p:spPr>
              <a:xfrm>
                <a:off x="3273733" y="2536329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rgbClr val="FF240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Arc 6">
                <a:extLst>
                  <a:ext uri="{FF2B5EF4-FFF2-40B4-BE49-F238E27FC236}">
                    <a16:creationId xmlns:a16="http://schemas.microsoft.com/office/drawing/2014/main" id="{49537568-B36B-3CAE-517A-87230EF579B1}"/>
                  </a:ext>
                </a:extLst>
              </p:cNvPr>
              <p:cNvSpPr/>
              <p:nvPr/>
            </p:nvSpPr>
            <p:spPr>
              <a:xfrm rot="14360900">
                <a:off x="3205931" y="2590242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rgbClr val="FF240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Arc 7">
                <a:extLst>
                  <a:ext uri="{FF2B5EF4-FFF2-40B4-BE49-F238E27FC236}">
                    <a16:creationId xmlns:a16="http://schemas.microsoft.com/office/drawing/2014/main" id="{A87A2ECB-EE16-E057-D5D6-70F50071C6EC}"/>
                  </a:ext>
                </a:extLst>
              </p:cNvPr>
              <p:cNvSpPr/>
              <p:nvPr/>
            </p:nvSpPr>
            <p:spPr>
              <a:xfrm rot="7097419">
                <a:off x="3263081" y="2590242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rgbClr val="FF240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779" y="6536739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9" name="object 9"/>
          <p:cNvSpPr/>
          <p:nvPr/>
        </p:nvSpPr>
        <p:spPr>
          <a:xfrm>
            <a:off x="9524636" y="453596"/>
            <a:ext cx="2623132" cy="5820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14" name="object 2"/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" y="89923"/>
            <a:ext cx="1944141" cy="761034"/>
          </a:xfrm>
          <a:prstGeom prst="rect">
            <a:avLst/>
          </a:prstGeom>
        </p:spPr>
      </p:pic>
      <p:sp>
        <p:nvSpPr>
          <p:cNvPr id="3" name="Номер слайда 9">
            <a:extLst>
              <a:ext uri="{FF2B5EF4-FFF2-40B4-BE49-F238E27FC236}">
                <a16:creationId xmlns:a16="http://schemas.microsoft.com/office/drawing/2014/main" id="{D9FA0578-2072-7737-F5D6-FD4D43C27111}"/>
              </a:ext>
            </a:extLst>
          </p:cNvPr>
          <p:cNvSpPr txBox="1">
            <a:spLocks/>
          </p:cNvSpPr>
          <p:nvPr/>
        </p:nvSpPr>
        <p:spPr>
          <a:xfrm>
            <a:off x="11691250" y="6516630"/>
            <a:ext cx="41990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5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0AFFF71-2137-A04D-3AB9-52D54218A384}"/>
              </a:ext>
            </a:extLst>
          </p:cNvPr>
          <p:cNvSpPr txBox="1">
            <a:spLocks/>
          </p:cNvSpPr>
          <p:nvPr/>
        </p:nvSpPr>
        <p:spPr>
          <a:xfrm>
            <a:off x="5486400" y="68359"/>
            <a:ext cx="6553200" cy="61744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66826">
              <a:defRPr>
                <a:latin typeface="+mn-lt"/>
                <a:ea typeface="+mn-ea"/>
                <a:cs typeface="+mn-cs"/>
              </a:defRPr>
            </a:lvl2pPr>
            <a:lvl3pPr marL="1933653">
              <a:defRPr>
                <a:latin typeface="+mn-lt"/>
                <a:ea typeface="+mn-ea"/>
                <a:cs typeface="+mn-cs"/>
              </a:defRPr>
            </a:lvl3pPr>
            <a:lvl4pPr marL="2900479">
              <a:defRPr>
                <a:latin typeface="+mn-lt"/>
                <a:ea typeface="+mn-ea"/>
                <a:cs typeface="+mn-cs"/>
              </a:defRPr>
            </a:lvl4pPr>
            <a:lvl5pPr marL="3867304">
              <a:defRPr>
                <a:latin typeface="+mn-lt"/>
                <a:ea typeface="+mn-ea"/>
                <a:cs typeface="+mn-cs"/>
              </a:defRPr>
            </a:lvl5pPr>
            <a:lvl6pPr marL="4834132">
              <a:defRPr>
                <a:latin typeface="+mn-lt"/>
                <a:ea typeface="+mn-ea"/>
                <a:cs typeface="+mn-cs"/>
              </a:defRPr>
            </a:lvl6pPr>
            <a:lvl7pPr marL="5800958">
              <a:defRPr>
                <a:latin typeface="+mn-lt"/>
                <a:ea typeface="+mn-ea"/>
                <a:cs typeface="+mn-cs"/>
              </a:defRPr>
            </a:lvl7pPr>
            <a:lvl8pPr marL="6767783">
              <a:defRPr>
                <a:latin typeface="+mn-lt"/>
                <a:ea typeface="+mn-ea"/>
                <a:cs typeface="+mn-cs"/>
              </a:defRPr>
            </a:lvl8pPr>
            <a:lvl9pPr marL="773461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32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Сроки реализации программы</a:t>
            </a:r>
            <a:endParaRPr lang="en-US" sz="32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49">
            <a:extLst>
              <a:ext uri="{FF2B5EF4-FFF2-40B4-BE49-F238E27FC236}">
                <a16:creationId xmlns:a16="http://schemas.microsoft.com/office/drawing/2014/main" id="{2571E8D4-E01F-1E24-C5A6-B61ACDAC88BA}"/>
              </a:ext>
            </a:extLst>
          </p:cNvPr>
          <p:cNvGrpSpPr/>
          <p:nvPr/>
        </p:nvGrpSpPr>
        <p:grpSpPr>
          <a:xfrm>
            <a:off x="3447052" y="2536593"/>
            <a:ext cx="5824915" cy="2803056"/>
            <a:chOff x="1528207" y="1282474"/>
            <a:chExt cx="5839823" cy="2810230"/>
          </a:xfrm>
        </p:grpSpPr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9B466347-DA0E-E037-14A4-5FA71AACC952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ingle Corner Rectangle 51">
              <a:extLst>
                <a:ext uri="{FF2B5EF4-FFF2-40B4-BE49-F238E27FC236}">
                  <a16:creationId xmlns:a16="http://schemas.microsoft.com/office/drawing/2014/main" id="{0D02BDCA-7946-ECB2-E484-1DB1F7F78964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2" name="Round Single Corner Rectangle 52">
              <a:extLst>
                <a:ext uri="{FF2B5EF4-FFF2-40B4-BE49-F238E27FC236}">
                  <a16:creationId xmlns:a16="http://schemas.microsoft.com/office/drawing/2014/main" id="{D2C3738A-AB83-2E12-CF2F-6043C2B41B36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ound Single Corner Rectangle 53">
              <a:extLst>
                <a:ext uri="{FF2B5EF4-FFF2-40B4-BE49-F238E27FC236}">
                  <a16:creationId xmlns:a16="http://schemas.microsoft.com/office/drawing/2014/main" id="{E211EB3A-3C1F-3A9B-FAA5-8202158DF7F0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ight Arrow 54">
              <a:extLst>
                <a:ext uri="{FF2B5EF4-FFF2-40B4-BE49-F238E27FC236}">
                  <a16:creationId xmlns:a16="http://schemas.microsoft.com/office/drawing/2014/main" id="{BCAD6F8A-430E-E7D0-5F01-AAF0093EEC94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55">
            <a:extLst>
              <a:ext uri="{FF2B5EF4-FFF2-40B4-BE49-F238E27FC236}">
                <a16:creationId xmlns:a16="http://schemas.microsoft.com/office/drawing/2014/main" id="{CD3F45B2-6DFE-C9AE-F9E2-F5356AAEDA9F}"/>
              </a:ext>
            </a:extLst>
          </p:cNvPr>
          <p:cNvGrpSpPr/>
          <p:nvPr/>
        </p:nvGrpSpPr>
        <p:grpSpPr>
          <a:xfrm>
            <a:off x="7870055" y="4970317"/>
            <a:ext cx="4141319" cy="1452967"/>
            <a:chOff x="910640" y="3279324"/>
            <a:chExt cx="2448272" cy="14529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EF1C9A-F756-BD5D-2AED-482F4FD1DC74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Маршрут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4EBE1A-ACE9-1CB9-4455-2C7CAC3115D0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Для основной части участников, планирующих добираться из г. Москва до г. Евпатория поездом, оптимальна отправка участников смены с Павелецкого ж/д вокзала г. Москвы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20.06.2026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поездом Таврия 173М (время отправки 20:00). Маршрут обратно -  поезд Таврия 174С  (время отправки из г. Евпатория - 21:45).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8">
            <a:extLst>
              <a:ext uri="{FF2B5EF4-FFF2-40B4-BE49-F238E27FC236}">
                <a16:creationId xmlns:a16="http://schemas.microsoft.com/office/drawing/2014/main" id="{6392183E-8A94-E021-4D23-A23E25B5595A}"/>
              </a:ext>
            </a:extLst>
          </p:cNvPr>
          <p:cNvGrpSpPr/>
          <p:nvPr/>
        </p:nvGrpSpPr>
        <p:grpSpPr>
          <a:xfrm>
            <a:off x="703233" y="4970317"/>
            <a:ext cx="3605178" cy="1083635"/>
            <a:chOff x="1126664" y="3279324"/>
            <a:chExt cx="2232248" cy="10836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0180DC-811F-1F5A-CC67-BF08FEBE07F5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Результаты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DA8203-6FBD-193F-E146-18025F519EFB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Отборочная комиссия не позднее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19.04.2026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должна подвести итоги Конкурса и определить список победителей в рамках утверждённой квоты (20 путёвок)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1">
            <a:extLst>
              <a:ext uri="{FF2B5EF4-FFF2-40B4-BE49-F238E27FC236}">
                <a16:creationId xmlns:a16="http://schemas.microsoft.com/office/drawing/2014/main" id="{404CCCE9-5AF3-3ED7-2CF0-624CFA682735}"/>
              </a:ext>
            </a:extLst>
          </p:cNvPr>
          <p:cNvGrpSpPr/>
          <p:nvPr/>
        </p:nvGrpSpPr>
        <p:grpSpPr>
          <a:xfrm>
            <a:off x="695614" y="1865279"/>
            <a:ext cx="3497772" cy="714303"/>
            <a:chOff x="1126664" y="3279324"/>
            <a:chExt cx="2232248" cy="71430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BCC246-4E21-7270-854C-C58777FB0FF8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Заявка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A06685-C333-B868-E544-9BC2497284CD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Приём заявок на участие в конкурсе осуществляется по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20.03.2026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(включительно)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4">
            <a:extLst>
              <a:ext uri="{FF2B5EF4-FFF2-40B4-BE49-F238E27FC236}">
                <a16:creationId xmlns:a16="http://schemas.microsoft.com/office/drawing/2014/main" id="{3576ADF1-CA88-6C32-9CF1-5B1563369C7E}"/>
              </a:ext>
            </a:extLst>
          </p:cNvPr>
          <p:cNvGrpSpPr/>
          <p:nvPr/>
        </p:nvGrpSpPr>
        <p:grpSpPr>
          <a:xfrm>
            <a:off x="4357419" y="1865279"/>
            <a:ext cx="3456844" cy="714303"/>
            <a:chOff x="1126664" y="3279324"/>
            <a:chExt cx="2232248" cy="7143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317F20-6206-7A75-E775-5ABCDFEA1725}"/>
                </a:ext>
              </a:extLst>
            </p:cNvPr>
            <p:cNvSpPr txBox="1"/>
            <p:nvPr/>
          </p:nvSpPr>
          <p:spPr>
            <a:xfrm>
              <a:off x="1126664" y="3279324"/>
              <a:ext cx="223224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Путёвка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E7D59B-0321-8644-E7B9-00EA6B4A62E5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 позднее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01.05.2026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победители конкурса (участники) получают путёвку на Программу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7">
            <a:extLst>
              <a:ext uri="{FF2B5EF4-FFF2-40B4-BE49-F238E27FC236}">
                <a16:creationId xmlns:a16="http://schemas.microsoft.com/office/drawing/2014/main" id="{A420EB6E-E60D-6A6E-3E07-F64BFA3509BE}"/>
              </a:ext>
            </a:extLst>
          </p:cNvPr>
          <p:cNvGrpSpPr/>
          <p:nvPr/>
        </p:nvGrpSpPr>
        <p:grpSpPr>
          <a:xfrm>
            <a:off x="7985452" y="1865279"/>
            <a:ext cx="3409176" cy="714303"/>
            <a:chOff x="910640" y="3279324"/>
            <a:chExt cx="2448272" cy="71430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5D7BA7-EC58-55FB-16A7-2DC539E15A6C}"/>
                </a:ext>
              </a:extLst>
            </p:cNvPr>
            <p:cNvSpPr txBox="1"/>
            <p:nvPr/>
          </p:nvSpPr>
          <p:spPr>
            <a:xfrm>
              <a:off x="910640" y="3279324"/>
              <a:ext cx="244827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Смена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7480AB-84CB-9960-E332-AA579EF7ED4C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Программа будет реализована в период с </a:t>
              </a:r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22.06.2026 по 12.07.2026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CB3AC3-53B5-D173-A1D5-60D3B65A497B}"/>
              </a:ext>
            </a:extLst>
          </p:cNvPr>
          <p:cNvSpPr txBox="1"/>
          <p:nvPr/>
        </p:nvSpPr>
        <p:spPr>
          <a:xfrm>
            <a:off x="3608599" y="3771584"/>
            <a:ext cx="91857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bg1"/>
                </a:solidFill>
                <a:cs typeface="Arial" pitchFamily="34" charset="0"/>
              </a:rPr>
              <a:t>Заявка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5C8D37-2452-E144-3DA8-4F327EEDF03F}"/>
              </a:ext>
            </a:extLst>
          </p:cNvPr>
          <p:cNvSpPr txBox="1"/>
          <p:nvPr/>
        </p:nvSpPr>
        <p:spPr>
          <a:xfrm>
            <a:off x="4419600" y="4724400"/>
            <a:ext cx="12304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bg1"/>
                </a:solidFill>
                <a:cs typeface="Arial" pitchFamily="34" charset="0"/>
              </a:rPr>
              <a:t>Результаты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0ECD42-6787-3A58-D981-053FBF24B9AA}"/>
              </a:ext>
            </a:extLst>
          </p:cNvPr>
          <p:cNvSpPr txBox="1"/>
          <p:nvPr/>
        </p:nvSpPr>
        <p:spPr>
          <a:xfrm>
            <a:off x="5625773" y="3737856"/>
            <a:ext cx="91857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bg1"/>
                </a:solidFill>
                <a:cs typeface="Arial" pitchFamily="34" charset="0"/>
              </a:rPr>
              <a:t>Путёвка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E7149F-ECD1-C97D-A148-B97138ACC382}"/>
              </a:ext>
            </a:extLst>
          </p:cNvPr>
          <p:cNvSpPr txBox="1"/>
          <p:nvPr/>
        </p:nvSpPr>
        <p:spPr>
          <a:xfrm>
            <a:off x="6634360" y="4782235"/>
            <a:ext cx="91857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bg1"/>
                </a:solidFill>
                <a:cs typeface="Arial" pitchFamily="34" charset="0"/>
              </a:rPr>
              <a:t>Маршрут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2CC378-1571-0D00-A6B0-3EA5621466D3}"/>
              </a:ext>
            </a:extLst>
          </p:cNvPr>
          <p:cNvSpPr txBox="1"/>
          <p:nvPr/>
        </p:nvSpPr>
        <p:spPr>
          <a:xfrm>
            <a:off x="7682330" y="3735397"/>
            <a:ext cx="91857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bg1"/>
                </a:solidFill>
                <a:cs typeface="Arial" pitchFamily="34" charset="0"/>
              </a:rPr>
              <a:t>Смена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8" name="Рисунок 47" descr="Тропическая сцена">
            <a:extLst>
              <a:ext uri="{FF2B5EF4-FFF2-40B4-BE49-F238E27FC236}">
                <a16:creationId xmlns:a16="http://schemas.microsoft.com/office/drawing/2014/main" id="{1BAB5DF7-7A80-6B77-66CB-330B0D5C7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8551" y="3103184"/>
            <a:ext cx="630616" cy="630616"/>
          </a:xfrm>
          <a:prstGeom prst="rect">
            <a:avLst/>
          </a:prstGeom>
        </p:spPr>
      </p:pic>
      <p:pic>
        <p:nvPicPr>
          <p:cNvPr id="50" name="Рисунок 49" descr="Поезд">
            <a:extLst>
              <a:ext uri="{FF2B5EF4-FFF2-40B4-BE49-F238E27FC236}">
                <a16:creationId xmlns:a16="http://schemas.microsoft.com/office/drawing/2014/main" id="{73A8057F-651B-8DA0-F68A-12AAC37436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28835" y="4274987"/>
            <a:ext cx="496503" cy="496503"/>
          </a:xfrm>
          <a:prstGeom prst="rect">
            <a:avLst/>
          </a:prstGeom>
        </p:spPr>
      </p:pic>
      <p:sp>
        <p:nvSpPr>
          <p:cNvPr id="51" name="Donut 24">
            <a:extLst>
              <a:ext uri="{FF2B5EF4-FFF2-40B4-BE49-F238E27FC236}">
                <a16:creationId xmlns:a16="http://schemas.microsoft.com/office/drawing/2014/main" id="{1626CBAE-F212-C291-8D5C-3F3BC4E2B5FD}"/>
              </a:ext>
            </a:extLst>
          </p:cNvPr>
          <p:cNvSpPr/>
          <p:nvPr/>
        </p:nvSpPr>
        <p:spPr>
          <a:xfrm>
            <a:off x="4777842" y="4225961"/>
            <a:ext cx="506194" cy="51031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2" name="그룹 306">
            <a:extLst>
              <a:ext uri="{FF2B5EF4-FFF2-40B4-BE49-F238E27FC236}">
                <a16:creationId xmlns:a16="http://schemas.microsoft.com/office/drawing/2014/main" id="{0C2A37D1-1F5F-2C20-50C4-C6538187F93F}"/>
              </a:ext>
            </a:extLst>
          </p:cNvPr>
          <p:cNvGrpSpPr/>
          <p:nvPr/>
        </p:nvGrpSpPr>
        <p:grpSpPr>
          <a:xfrm>
            <a:off x="3894026" y="3199185"/>
            <a:ext cx="344640" cy="572399"/>
            <a:chOff x="5063146" y="2486637"/>
            <a:chExt cx="2093802" cy="3477515"/>
          </a:xfrm>
          <a:solidFill>
            <a:schemeClr val="bg1"/>
          </a:solidFill>
        </p:grpSpPr>
        <p:sp>
          <p:nvSpPr>
            <p:cNvPr id="53" name="Freeform: Shape 12">
              <a:extLst>
                <a:ext uri="{FF2B5EF4-FFF2-40B4-BE49-F238E27FC236}">
                  <a16:creationId xmlns:a16="http://schemas.microsoft.com/office/drawing/2014/main" id="{498477B0-F701-E863-CBE8-39DE374A4A27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3">
              <a:extLst>
                <a:ext uri="{FF2B5EF4-FFF2-40B4-BE49-F238E27FC236}">
                  <a16:creationId xmlns:a16="http://schemas.microsoft.com/office/drawing/2014/main" id="{B3972966-32B6-9D86-F07B-D6F53C933117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59FE2D18-54A3-593C-4C3B-66411C7C7832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9971D1C4-33AD-3605-99D2-7BFEF585175D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B802D381-5A94-3905-0972-67693EE42B14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62B05255-729B-E729-1109-0F4D1CD1CC2F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8">
              <a:extLst>
                <a:ext uri="{FF2B5EF4-FFF2-40B4-BE49-F238E27FC236}">
                  <a16:creationId xmlns:a16="http://schemas.microsoft.com/office/drawing/2014/main" id="{7319EC1C-1B3A-8493-51E4-839F4526F4B1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9">
              <a:extLst>
                <a:ext uri="{FF2B5EF4-FFF2-40B4-BE49-F238E27FC236}">
                  <a16:creationId xmlns:a16="http://schemas.microsoft.com/office/drawing/2014/main" id="{D048F170-28E9-0321-1C13-BE0523A0B819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자유형: 도형 203">
            <a:extLst>
              <a:ext uri="{FF2B5EF4-FFF2-40B4-BE49-F238E27FC236}">
                <a16:creationId xmlns:a16="http://schemas.microsoft.com/office/drawing/2014/main" id="{F8563D38-4B36-016C-C7E0-A775C154B6E4}"/>
              </a:ext>
            </a:extLst>
          </p:cNvPr>
          <p:cNvSpPr/>
          <p:nvPr/>
        </p:nvSpPr>
        <p:spPr>
          <a:xfrm>
            <a:off x="5778352" y="3201134"/>
            <a:ext cx="650771" cy="583873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bg1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972AA0-BF8C-47FE-C027-A791F332F1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6" y="3292364"/>
            <a:ext cx="1776017" cy="13471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FC875-FE0E-13AD-27F8-F8C1A55BA59B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7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7034" y="6437726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9" name="object 9"/>
          <p:cNvSpPr/>
          <p:nvPr/>
        </p:nvSpPr>
        <p:spPr>
          <a:xfrm>
            <a:off x="9556595" y="437321"/>
            <a:ext cx="2623132" cy="5820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14" name="object 2"/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" y="89923"/>
            <a:ext cx="1944141" cy="761034"/>
          </a:xfrm>
          <a:prstGeom prst="rect">
            <a:avLst/>
          </a:prstGeom>
        </p:spPr>
      </p:pic>
      <p:sp>
        <p:nvSpPr>
          <p:cNvPr id="3" name="Номер слайда 9">
            <a:extLst>
              <a:ext uri="{FF2B5EF4-FFF2-40B4-BE49-F238E27FC236}">
                <a16:creationId xmlns:a16="http://schemas.microsoft.com/office/drawing/2014/main" id="{E9563D83-CC22-A5B1-3D33-0536EACA20B2}"/>
              </a:ext>
            </a:extLst>
          </p:cNvPr>
          <p:cNvSpPr txBox="1">
            <a:spLocks/>
          </p:cNvSpPr>
          <p:nvPr/>
        </p:nvSpPr>
        <p:spPr>
          <a:xfrm>
            <a:off x="11691250" y="6516630"/>
            <a:ext cx="41990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6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71A17A80-562C-E3CD-F8D0-85CD7C780EB2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FC3AFDAB-B984-25FC-5DD1-A9A434610CE3}"/>
              </a:ext>
            </a:extLst>
          </p:cNvPr>
          <p:cNvGrpSpPr/>
          <p:nvPr/>
        </p:nvGrpSpPr>
        <p:grpSpPr>
          <a:xfrm>
            <a:off x="8802349" y="1570339"/>
            <a:ext cx="2780051" cy="2459590"/>
            <a:chOff x="575693" y="4105536"/>
            <a:chExt cx="2919670" cy="24595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FCD327-1D78-5F54-049A-D563C845AD9C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21698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28600" indent="-228600">
                <a:spcBef>
                  <a:spcPts val="600"/>
                </a:spcBef>
                <a:buAutoNum type="arabicPeriod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История денег: от бартерной торговли до онлайн-платежей</a:t>
              </a:r>
            </a:p>
            <a:p>
              <a:pPr marL="228600" indent="-228600">
                <a:spcBef>
                  <a:spcPts val="600"/>
                </a:spcBef>
                <a:buFontTx/>
                <a:buAutoNum type="arabicPeriod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Дефицит бюджета: так ли он опасен?</a:t>
              </a:r>
            </a:p>
            <a:p>
              <a:pPr marL="228600" indent="-228600">
                <a:spcBef>
                  <a:spcPts val="600"/>
                </a:spcBef>
                <a:buAutoNum type="arabicPeriod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Инфляция и её влияние на семейный бюджет</a:t>
              </a:r>
            </a:p>
            <a:p>
              <a:pPr marL="228600" indent="-228600">
                <a:spcBef>
                  <a:spcPts val="600"/>
                </a:spcBef>
                <a:buAutoNum type="arabicPeriod"/>
              </a:pP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Мой идеальный финансовый день: как я бы распорядился семейным бюджетом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A2BA2F-EF73-28F7-FCB1-0A28E23BDF18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Темы эссе</a:t>
              </a:r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3E85AF17-2D62-2F65-F03D-27A7FD31C390}"/>
              </a:ext>
            </a:extLst>
          </p:cNvPr>
          <p:cNvGrpSpPr/>
          <p:nvPr/>
        </p:nvGrpSpPr>
        <p:grpSpPr>
          <a:xfrm>
            <a:off x="3432050" y="2281762"/>
            <a:ext cx="3137332" cy="566764"/>
            <a:chOff x="-311417" y="4105536"/>
            <a:chExt cx="3037928" cy="5667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448B12-7E04-323D-DCCF-F76EDAD1A802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konkurs-alue-parusa-2026@mail.ru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9FB3E-0AA5-50BF-CAC9-0FB000795FC1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Электронная почта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7">
            <a:extLst>
              <a:ext uri="{FF2B5EF4-FFF2-40B4-BE49-F238E27FC236}">
                <a16:creationId xmlns:a16="http://schemas.microsoft.com/office/drawing/2014/main" id="{92A96E25-430D-1F3D-E328-90346EB8B8DA}"/>
              </a:ext>
            </a:extLst>
          </p:cNvPr>
          <p:cNvGrpSpPr/>
          <p:nvPr/>
        </p:nvGrpSpPr>
        <p:grpSpPr>
          <a:xfrm>
            <a:off x="-33870" y="1932039"/>
            <a:ext cx="3472936" cy="3521419"/>
            <a:chOff x="313627" y="4105536"/>
            <a:chExt cx="2830084" cy="352141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53294E-7206-1D71-E242-49E935CE6A86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32316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1) Заявка-анкета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2) Документ, подтверждающий личность Участника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3) Эссе на русском языке на одну выбранную тему из четырех предложенных</a:t>
              </a:r>
            </a:p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4) Не более 5 копий дипломов (сертификатов), подтверждающих достижения (в области математики, финансов, литературы, географии, информатики, робототехники и обществознания (философия, социология, правоведение, политология) за последние три календарных года или рекомендательное письмо с указанием достижений рекомендуемого участника (выписка из итогового протокола конкурса/ соревнования/олимпиады)»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206EEF-76F6-977C-3E9F-FB3486C93447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ru-RU" sz="1200" b="1" dirty="0"/>
                <a:t>Пакет заявочных документов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79">
            <a:extLst>
              <a:ext uri="{FF2B5EF4-FFF2-40B4-BE49-F238E27FC236}">
                <a16:creationId xmlns:a16="http://schemas.microsoft.com/office/drawing/2014/main" id="{4E171BEC-FF15-806D-8444-CBF87FEE0D11}"/>
              </a:ext>
            </a:extLst>
          </p:cNvPr>
          <p:cNvGrpSpPr/>
          <p:nvPr/>
        </p:nvGrpSpPr>
        <p:grpSpPr>
          <a:xfrm>
            <a:off x="7470279" y="4653309"/>
            <a:ext cx="4833830" cy="1674760"/>
            <a:chOff x="575693" y="4105536"/>
            <a:chExt cx="2777142" cy="167476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5FB14F-A6A5-0B7D-DF8B-4A1675A14C51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Эссе проходят проверку с использованием информационной системы «Антиплагиат» с целью контроля объема заимствований и анализа работ на неправомерные заимствования. Если оригинальность текста не превышает 70% (т.е. объём заимствований составляет 30% или более), то участник не допускается до второго этапа конкурса и ему выставляется итоговый низший балл (0 баллов).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B684C4-2EB1-6F0A-88ED-1C31912273CB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Антиплагиат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Arc 140">
            <a:extLst>
              <a:ext uri="{FF2B5EF4-FFF2-40B4-BE49-F238E27FC236}">
                <a16:creationId xmlns:a16="http://schemas.microsoft.com/office/drawing/2014/main" id="{07B1DBA7-D92F-DB17-1C88-ACCE89916089}"/>
              </a:ext>
            </a:extLst>
          </p:cNvPr>
          <p:cNvSpPr/>
          <p:nvPr/>
        </p:nvSpPr>
        <p:spPr>
          <a:xfrm rot="18000000">
            <a:off x="5544380" y="2963398"/>
            <a:ext cx="1458703" cy="1458703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Arc 142">
            <a:extLst>
              <a:ext uri="{FF2B5EF4-FFF2-40B4-BE49-F238E27FC236}">
                <a16:creationId xmlns:a16="http://schemas.microsoft.com/office/drawing/2014/main" id="{AC4D9CC9-2E88-72E3-C598-629F9E702A2D}"/>
              </a:ext>
            </a:extLst>
          </p:cNvPr>
          <p:cNvSpPr/>
          <p:nvPr/>
        </p:nvSpPr>
        <p:spPr>
          <a:xfrm rot="8100000" flipH="1">
            <a:off x="7475633" y="1791482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Arc 143">
            <a:extLst>
              <a:ext uri="{FF2B5EF4-FFF2-40B4-BE49-F238E27FC236}">
                <a16:creationId xmlns:a16="http://schemas.microsoft.com/office/drawing/2014/main" id="{D7CB3161-2557-D226-B689-2B0CDACEDE26}"/>
              </a:ext>
            </a:extLst>
          </p:cNvPr>
          <p:cNvSpPr/>
          <p:nvPr/>
        </p:nvSpPr>
        <p:spPr>
          <a:xfrm rot="18900000" flipH="1">
            <a:off x="3456838" y="3257066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4" name="Рисунок 43" descr="Контрольный список">
            <a:extLst>
              <a:ext uri="{FF2B5EF4-FFF2-40B4-BE49-F238E27FC236}">
                <a16:creationId xmlns:a16="http://schemas.microsoft.com/office/drawing/2014/main" id="{420A2E64-CEF7-76F8-8CE7-DBD05CA83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4533" y="3624715"/>
            <a:ext cx="511556" cy="51155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2315662-3701-9152-F78E-3F7569868E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429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8333" y="3582600"/>
            <a:ext cx="619538" cy="619538"/>
          </a:xfrm>
          <a:prstGeom prst="rect">
            <a:avLst/>
          </a:prstGeom>
        </p:spPr>
      </p:pic>
      <p:sp>
        <p:nvSpPr>
          <p:cNvPr id="48" name="Rectangle 30">
            <a:extLst>
              <a:ext uri="{FF2B5EF4-FFF2-40B4-BE49-F238E27FC236}">
                <a16:creationId xmlns:a16="http://schemas.microsoft.com/office/drawing/2014/main" id="{221377DB-9DF1-AD99-E2A7-68913CF23DBF}"/>
              </a:ext>
            </a:extLst>
          </p:cNvPr>
          <p:cNvSpPr/>
          <p:nvPr/>
        </p:nvSpPr>
        <p:spPr>
          <a:xfrm>
            <a:off x="7559665" y="22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Arc 142">
            <a:extLst>
              <a:ext uri="{FF2B5EF4-FFF2-40B4-BE49-F238E27FC236}">
                <a16:creationId xmlns:a16="http://schemas.microsoft.com/office/drawing/2014/main" id="{1D38E2B7-D627-72B3-C58D-2BB9BFB0E488}"/>
              </a:ext>
            </a:extLst>
          </p:cNvPr>
          <p:cNvSpPr/>
          <p:nvPr/>
        </p:nvSpPr>
        <p:spPr>
          <a:xfrm rot="8100000" flipH="1">
            <a:off x="6162893" y="4948599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4263834D-1215-AC40-C2C1-30020BC34AA3}"/>
              </a:ext>
            </a:extLst>
          </p:cNvPr>
          <p:cNvSpPr txBox="1">
            <a:spLocks/>
          </p:cNvSpPr>
          <p:nvPr/>
        </p:nvSpPr>
        <p:spPr>
          <a:xfrm>
            <a:off x="6858000" y="68359"/>
            <a:ext cx="5181600" cy="61744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66826">
              <a:defRPr>
                <a:latin typeface="+mn-lt"/>
                <a:ea typeface="+mn-ea"/>
                <a:cs typeface="+mn-cs"/>
              </a:defRPr>
            </a:lvl2pPr>
            <a:lvl3pPr marL="1933653">
              <a:defRPr>
                <a:latin typeface="+mn-lt"/>
                <a:ea typeface="+mn-ea"/>
                <a:cs typeface="+mn-cs"/>
              </a:defRPr>
            </a:lvl3pPr>
            <a:lvl4pPr marL="2900479">
              <a:defRPr>
                <a:latin typeface="+mn-lt"/>
                <a:ea typeface="+mn-ea"/>
                <a:cs typeface="+mn-cs"/>
              </a:defRPr>
            </a:lvl4pPr>
            <a:lvl5pPr marL="3867304">
              <a:defRPr>
                <a:latin typeface="+mn-lt"/>
                <a:ea typeface="+mn-ea"/>
                <a:cs typeface="+mn-cs"/>
              </a:defRPr>
            </a:lvl5pPr>
            <a:lvl6pPr marL="4834132">
              <a:defRPr>
                <a:latin typeface="+mn-lt"/>
                <a:ea typeface="+mn-ea"/>
                <a:cs typeface="+mn-cs"/>
              </a:defRPr>
            </a:lvl6pPr>
            <a:lvl7pPr marL="5800958">
              <a:defRPr>
                <a:latin typeface="+mn-lt"/>
                <a:ea typeface="+mn-ea"/>
                <a:cs typeface="+mn-cs"/>
              </a:defRPr>
            </a:lvl7pPr>
            <a:lvl8pPr marL="6767783">
              <a:defRPr>
                <a:latin typeface="+mn-lt"/>
                <a:ea typeface="+mn-ea"/>
                <a:cs typeface="+mn-cs"/>
              </a:defRPr>
            </a:lvl8pPr>
            <a:lvl9pPr marL="773461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Пакет заявочных документов </a:t>
            </a:r>
          </a:p>
          <a:p>
            <a:pPr algn="l" defTabSz="914400"/>
            <a:r>
              <a:rPr lang="ru-RU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ВДЦ «Алые паруса»</a:t>
            </a:r>
            <a:endParaRPr lang="en-US" sz="24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E83C8A-2F33-6448-4430-51285E7E48B4}"/>
              </a:ext>
            </a:extLst>
          </p:cNvPr>
          <p:cNvGrpSpPr/>
          <p:nvPr/>
        </p:nvGrpSpPr>
        <p:grpSpPr>
          <a:xfrm>
            <a:off x="6402748" y="5289716"/>
            <a:ext cx="635955" cy="635955"/>
            <a:chOff x="6402748" y="5289716"/>
            <a:chExt cx="635955" cy="635955"/>
          </a:xfrm>
        </p:grpSpPr>
        <p:pic>
          <p:nvPicPr>
            <p:cNvPr id="50" name="Рисунок 49" descr="Лупа">
              <a:extLst>
                <a:ext uri="{FF2B5EF4-FFF2-40B4-BE49-F238E27FC236}">
                  <a16:creationId xmlns:a16="http://schemas.microsoft.com/office/drawing/2014/main" id="{EA8604D5-C33B-8C7E-5D16-16C700D72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02748" y="5289716"/>
              <a:ext cx="635955" cy="6359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662C53-EEB2-5B85-8A2C-D1360F848BDE}"/>
                </a:ext>
              </a:extLst>
            </p:cNvPr>
            <p:cNvSpPr txBox="1"/>
            <p:nvPr/>
          </p:nvSpPr>
          <p:spPr>
            <a:xfrm>
              <a:off x="6488396" y="5410200"/>
              <a:ext cx="40284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ru-RU" altLang="ko-KR" sz="1200" b="1" dirty="0">
                  <a:solidFill>
                    <a:srgbClr val="FF0000"/>
                  </a:solidFill>
                  <a:cs typeface="Arial" pitchFamily="34" charset="0"/>
                </a:rPr>
                <a:t>А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8703F9-BC46-192B-680E-C3268F3FB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8"/>
          <a:stretch>
            <a:fillRect/>
          </a:stretch>
        </p:blipFill>
        <p:spPr>
          <a:xfrm>
            <a:off x="6024375" y="177746"/>
            <a:ext cx="888287" cy="51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3E638-D652-AD40-EB44-9D4AFC4CAB29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5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850DB1E-561D-4E18-97B8-199F4AFFDD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69953" cy="2486033"/>
          </a:xfrm>
          <a:custGeom>
            <a:avLst/>
            <a:gdLst>
              <a:gd name="connsiteX0" fmla="*/ 5691 w 2469953"/>
              <a:gd name="connsiteY0" fmla="*/ 143427 h 2486033"/>
              <a:gd name="connsiteX1" fmla="*/ 1176994 w 2469953"/>
              <a:gd name="connsiteY1" fmla="*/ 1314730 h 2486033"/>
              <a:gd name="connsiteX2" fmla="*/ 5691 w 2469953"/>
              <a:gd name="connsiteY2" fmla="*/ 2486033 h 2486033"/>
              <a:gd name="connsiteX3" fmla="*/ 0 w 2469953"/>
              <a:gd name="connsiteY3" fmla="*/ 2480342 h 2486033"/>
              <a:gd name="connsiteX4" fmla="*/ 0 w 2469953"/>
              <a:gd name="connsiteY4" fmla="*/ 149118 h 2486033"/>
              <a:gd name="connsiteX5" fmla="*/ 145293 w 2469953"/>
              <a:gd name="connsiteY5" fmla="*/ 0 h 2486033"/>
              <a:gd name="connsiteX6" fmla="*/ 2469953 w 2469953"/>
              <a:gd name="connsiteY6" fmla="*/ 0 h 2486033"/>
              <a:gd name="connsiteX7" fmla="*/ 1307623 w 2469953"/>
              <a:gd name="connsiteY7" fmla="*/ 1162330 h 24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953" h="2486033">
                <a:moveTo>
                  <a:pt x="5691" y="143427"/>
                </a:moveTo>
                <a:lnTo>
                  <a:pt x="1176994" y="1314730"/>
                </a:lnTo>
                <a:lnTo>
                  <a:pt x="5691" y="2486033"/>
                </a:lnTo>
                <a:lnTo>
                  <a:pt x="0" y="2480342"/>
                </a:lnTo>
                <a:lnTo>
                  <a:pt x="0" y="149118"/>
                </a:lnTo>
                <a:close/>
                <a:moveTo>
                  <a:pt x="145293" y="0"/>
                </a:moveTo>
                <a:lnTo>
                  <a:pt x="2469953" y="0"/>
                </a:lnTo>
                <a:lnTo>
                  <a:pt x="1307623" y="11623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C6CB43-C3D1-4D80-A988-362864D801F6}"/>
              </a:ext>
            </a:extLst>
          </p:cNvPr>
          <p:cNvSpPr txBox="1">
            <a:spLocks/>
          </p:cNvSpPr>
          <p:nvPr/>
        </p:nvSpPr>
        <p:spPr>
          <a:xfrm>
            <a:off x="1" y="2727240"/>
            <a:ext cx="1166065" cy="2332130"/>
          </a:xfrm>
          <a:custGeom>
            <a:avLst/>
            <a:gdLst>
              <a:gd name="connsiteX0" fmla="*/ 0 w 1166065"/>
              <a:gd name="connsiteY0" fmla="*/ 0 h 2332130"/>
              <a:gd name="connsiteX1" fmla="*/ 1166065 w 1166065"/>
              <a:gd name="connsiteY1" fmla="*/ 1166065 h 2332130"/>
              <a:gd name="connsiteX2" fmla="*/ 0 w 1166065"/>
              <a:gd name="connsiteY2" fmla="*/ 2332130 h 233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6065" h="2332130">
                <a:moveTo>
                  <a:pt x="0" y="0"/>
                </a:moveTo>
                <a:lnTo>
                  <a:pt x="1166065" y="1166065"/>
                </a:lnTo>
                <a:lnTo>
                  <a:pt x="0" y="23321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94BA0-C061-4557-8913-D93D5F33ACB0}"/>
              </a:ext>
            </a:extLst>
          </p:cNvPr>
          <p:cNvSpPr txBox="1">
            <a:spLocks/>
          </p:cNvSpPr>
          <p:nvPr/>
        </p:nvSpPr>
        <p:spPr>
          <a:xfrm>
            <a:off x="2702558" y="0"/>
            <a:ext cx="2338853" cy="1169426"/>
          </a:xfrm>
          <a:custGeom>
            <a:avLst/>
            <a:gdLst>
              <a:gd name="connsiteX0" fmla="*/ 0 w 2338853"/>
              <a:gd name="connsiteY0" fmla="*/ 0 h 1169426"/>
              <a:gd name="connsiteX1" fmla="*/ 2338853 w 2338853"/>
              <a:gd name="connsiteY1" fmla="*/ 0 h 1169426"/>
              <a:gd name="connsiteX2" fmla="*/ 1169426 w 2338853"/>
              <a:gd name="connsiteY2" fmla="*/ 1169426 h 116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853" h="1169426">
                <a:moveTo>
                  <a:pt x="0" y="0"/>
                </a:moveTo>
                <a:lnTo>
                  <a:pt x="2338853" y="0"/>
                </a:lnTo>
                <a:lnTo>
                  <a:pt x="1169426" y="11694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878CAC-FD09-4167-88E2-4F463472EE9C}"/>
              </a:ext>
            </a:extLst>
          </p:cNvPr>
          <p:cNvSpPr txBox="1">
            <a:spLocks/>
          </p:cNvSpPr>
          <p:nvPr/>
        </p:nvSpPr>
        <p:spPr>
          <a:xfrm>
            <a:off x="0" y="5345732"/>
            <a:ext cx="1175590" cy="1512268"/>
          </a:xfrm>
          <a:custGeom>
            <a:avLst/>
            <a:gdLst>
              <a:gd name="connsiteX0" fmla="*/ 4287 w 1175590"/>
              <a:gd name="connsiteY0" fmla="*/ 0 h 1512268"/>
              <a:gd name="connsiteX1" fmla="*/ 1175590 w 1175590"/>
              <a:gd name="connsiteY1" fmla="*/ 1171303 h 1512268"/>
              <a:gd name="connsiteX2" fmla="*/ 834625 w 1175590"/>
              <a:gd name="connsiteY2" fmla="*/ 1512268 h 1512268"/>
              <a:gd name="connsiteX3" fmla="*/ 0 w 1175590"/>
              <a:gd name="connsiteY3" fmla="*/ 1512268 h 1512268"/>
              <a:gd name="connsiteX4" fmla="*/ 0 w 1175590"/>
              <a:gd name="connsiteY4" fmla="*/ 4287 h 151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590" h="1512268">
                <a:moveTo>
                  <a:pt x="4287" y="0"/>
                </a:moveTo>
                <a:lnTo>
                  <a:pt x="1175590" y="1171303"/>
                </a:lnTo>
                <a:lnTo>
                  <a:pt x="834625" y="1512268"/>
                </a:lnTo>
                <a:lnTo>
                  <a:pt x="0" y="1512268"/>
                </a:lnTo>
                <a:lnTo>
                  <a:pt x="0" y="42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2" name="Group 24">
            <a:extLst>
              <a:ext uri="{FF2B5EF4-FFF2-40B4-BE49-F238E27FC236}">
                <a16:creationId xmlns:a16="http://schemas.microsoft.com/office/drawing/2014/main" id="{A63E4821-736D-31E8-F279-5A96424F279F}"/>
              </a:ext>
            </a:extLst>
          </p:cNvPr>
          <p:cNvGrpSpPr/>
          <p:nvPr/>
        </p:nvGrpSpPr>
        <p:grpSpPr>
          <a:xfrm>
            <a:off x="8458200" y="887543"/>
            <a:ext cx="3939618" cy="1661994"/>
            <a:chOff x="2551705" y="4283314"/>
            <a:chExt cx="2357003" cy="1661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1DD3E3-8AEF-0898-AE10-1B754416BCE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Всероссийский детский центр "Океан" расположен на берегу Японского моря, в 35 км. от города Владивосток в бухте </a:t>
              </a:r>
              <a:r>
                <a:rPr lang="ru-RU" sz="1200" dirty="0" err="1"/>
                <a:t>Емар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b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b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</a:br>
              <a:r>
                <a:rPr lang="ru-RU" sz="1200" dirty="0"/>
                <a:t>690108, Россия, Приморский край, г. Владивосток, ул. Артековская, 10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466261-5181-9E02-C651-A0C39C13B1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Местонахождение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id="{E3C9AFA1-BD75-878A-04F6-11E918086E79}"/>
              </a:ext>
            </a:extLst>
          </p:cNvPr>
          <p:cNvGrpSpPr/>
          <p:nvPr/>
        </p:nvGrpSpPr>
        <p:grpSpPr>
          <a:xfrm>
            <a:off x="5764637" y="4343857"/>
            <a:ext cx="6169991" cy="2699202"/>
            <a:chOff x="2551706" y="4373522"/>
            <a:chExt cx="2357002" cy="41742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2D9EA7-27F9-B7A9-E9E8-077BA1855EF7}"/>
                </a:ext>
              </a:extLst>
            </p:cNvPr>
            <p:cNvSpPr txBox="1"/>
            <p:nvPr/>
          </p:nvSpPr>
          <p:spPr>
            <a:xfrm>
              <a:off x="2551706" y="4762101"/>
              <a:ext cx="235700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spc="20" dirty="0">
                  <a:ea typeface="Lucida Sans Unicode" panose="020B0602030504020204" pitchFamily="34" charset="0"/>
                  <a:cs typeface="Times New Roman" panose="02020603050405020304" pitchFamily="18" charset="0"/>
                </a:rPr>
                <a:t>Дополнительная общеразвивающая программа «Юный казначей. Траектория «Финансист» предполагает в простых терминах и на понятном детям языке донести основы финансового устройства государства и роль Федерального казначейства в бюджетном процессе.</a:t>
              </a:r>
            </a:p>
            <a:p>
              <a:pPr algn="just"/>
              <a:r>
                <a:rPr lang="ru-RU" sz="1200" dirty="0">
                  <a:cs typeface="Times New Roman" panose="02020603050405020304" pitchFamily="18" charset="0"/>
                </a:rPr>
                <a:t>       Занятия будут проходить в форме интерактивных семинаров и групповых деловых игр. Формы организации деятельности обучающихся на занятиях комбинированы.</a:t>
              </a:r>
            </a:p>
            <a:p>
              <a:pPr algn="just"/>
              <a:r>
                <a:rPr lang="ru-RU" sz="1200" dirty="0">
                  <a:cs typeface="Times New Roman" panose="02020603050405020304" pitchFamily="18" charset="0"/>
                </a:rPr>
                <a:t>      Во время занятий участники подробно изучат государственные финансы, включая их понятие, сущность и роль в социально-экономическом развитии страны. Будет рассмотрена бюджетная система Российской Федерации с акцентом на различные уровни бюджетов. Кроме того, курс охватит управление государственными финансами, включая аспекты бюджетного планирования.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CAC532-AF14-1113-D50A-85A556A9C053}"/>
                </a:ext>
              </a:extLst>
            </p:cNvPr>
            <p:cNvSpPr txBox="1"/>
            <p:nvPr/>
          </p:nvSpPr>
          <p:spPr>
            <a:xfrm>
              <a:off x="2557148" y="4373522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Краткое описание программы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A01F8D3B-D119-871E-8F68-A82BDF35BF8A}"/>
              </a:ext>
            </a:extLst>
          </p:cNvPr>
          <p:cNvGrpSpPr/>
          <p:nvPr/>
        </p:nvGrpSpPr>
        <p:grpSpPr>
          <a:xfrm>
            <a:off x="7860839" y="2507268"/>
            <a:ext cx="3743883" cy="738664"/>
            <a:chOff x="2551705" y="4283314"/>
            <a:chExt cx="2357003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AD2727-9694-D173-71E1-E8ECF1CE971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7 смена «Проба в профессиях»,</a:t>
              </a:r>
            </a:p>
            <a:p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с 20.06.2026 по 10.07.2026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418177-E413-84F4-E817-482495477E3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</a:rPr>
                <a:t>Срок реализации программы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Номер слайда 9">
            <a:extLst>
              <a:ext uri="{FF2B5EF4-FFF2-40B4-BE49-F238E27FC236}">
                <a16:creationId xmlns:a16="http://schemas.microsoft.com/office/drawing/2014/main" id="{341A3CBA-E2CE-C04F-E9DE-F2FFFBCDF7FC}"/>
              </a:ext>
            </a:extLst>
          </p:cNvPr>
          <p:cNvSpPr txBox="1">
            <a:spLocks/>
          </p:cNvSpPr>
          <p:nvPr/>
        </p:nvSpPr>
        <p:spPr>
          <a:xfrm>
            <a:off x="11772098" y="6462426"/>
            <a:ext cx="41990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7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Oval 35">
            <a:extLst>
              <a:ext uri="{FF2B5EF4-FFF2-40B4-BE49-F238E27FC236}">
                <a16:creationId xmlns:a16="http://schemas.microsoft.com/office/drawing/2014/main" id="{1A68CAAC-7A6E-C1E0-1868-9372A2B7BEC5}"/>
              </a:ext>
            </a:extLst>
          </p:cNvPr>
          <p:cNvSpPr/>
          <p:nvPr/>
        </p:nvSpPr>
        <p:spPr>
          <a:xfrm>
            <a:off x="7866936" y="1152231"/>
            <a:ext cx="346275" cy="436608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pic>
        <p:nvPicPr>
          <p:cNvPr id="18" name="Рисунок 17" descr="Месячный календарь">
            <a:extLst>
              <a:ext uri="{FF2B5EF4-FFF2-40B4-BE49-F238E27FC236}">
                <a16:creationId xmlns:a16="http://schemas.microsoft.com/office/drawing/2014/main" id="{A9763807-0A19-DCD3-0431-FF11A08B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7148" y="2515891"/>
            <a:ext cx="571196" cy="571196"/>
          </a:xfrm>
          <a:prstGeom prst="rect">
            <a:avLst/>
          </a:prstGeom>
        </p:spPr>
      </p:pic>
      <p:grpSp>
        <p:nvGrpSpPr>
          <p:cNvPr id="19" name="Group 30">
            <a:extLst>
              <a:ext uri="{FF2B5EF4-FFF2-40B4-BE49-F238E27FC236}">
                <a16:creationId xmlns:a16="http://schemas.microsoft.com/office/drawing/2014/main" id="{4E19D544-1AD6-3731-68E5-9E45DC73A940}"/>
              </a:ext>
            </a:extLst>
          </p:cNvPr>
          <p:cNvGrpSpPr/>
          <p:nvPr/>
        </p:nvGrpSpPr>
        <p:grpSpPr>
          <a:xfrm>
            <a:off x="7289643" y="3499438"/>
            <a:ext cx="3743883" cy="553998"/>
            <a:chOff x="2551705" y="4283314"/>
            <a:chExt cx="2357003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391AD-EC8C-5B88-08BB-3CF976796A8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https://okean.org/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240AEC-6942-999B-1770-6C25113C181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tx2">
                      <a:lumMod val="50000"/>
                    </a:schemeClr>
                  </a:solidFill>
                </a:rPr>
                <a:t>Официальный сайт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Block Arc 14">
            <a:extLst>
              <a:ext uri="{FF2B5EF4-FFF2-40B4-BE49-F238E27FC236}">
                <a16:creationId xmlns:a16="http://schemas.microsoft.com/office/drawing/2014/main" id="{E5B6DC0D-3967-E36A-DDBC-B2732AD3016B}"/>
              </a:ext>
            </a:extLst>
          </p:cNvPr>
          <p:cNvSpPr/>
          <p:nvPr/>
        </p:nvSpPr>
        <p:spPr>
          <a:xfrm rot="16200000">
            <a:off x="6622897" y="3600442"/>
            <a:ext cx="398593" cy="3988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1ABD4F2-02A2-CEA7-5496-04DF192F8917}"/>
              </a:ext>
            </a:extLst>
          </p:cNvPr>
          <p:cNvGrpSpPr/>
          <p:nvPr/>
        </p:nvGrpSpPr>
        <p:grpSpPr>
          <a:xfrm>
            <a:off x="4839353" y="5486023"/>
            <a:ext cx="839590" cy="844472"/>
            <a:chOff x="1513899" y="4830364"/>
            <a:chExt cx="1020750" cy="1026686"/>
          </a:xfrm>
        </p:grpSpPr>
        <p:sp>
          <p:nvSpPr>
            <p:cNvPr id="26" name="Parallelogram 15">
              <a:extLst>
                <a:ext uri="{FF2B5EF4-FFF2-40B4-BE49-F238E27FC236}">
                  <a16:creationId xmlns:a16="http://schemas.microsoft.com/office/drawing/2014/main" id="{342F4875-D7E2-088A-044B-1DB52A1BD8D5}"/>
                </a:ext>
              </a:extLst>
            </p:cNvPr>
            <p:cNvSpPr/>
            <p:nvPr/>
          </p:nvSpPr>
          <p:spPr>
            <a:xfrm rot="16200000">
              <a:off x="1843508" y="4818072"/>
              <a:ext cx="298118" cy="322702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13216131-D577-E487-D736-48FA187441EC}"/>
                </a:ext>
              </a:extLst>
            </p:cNvPr>
            <p:cNvSpPr/>
            <p:nvPr/>
          </p:nvSpPr>
          <p:spPr>
            <a:xfrm>
              <a:off x="1513899" y="5472802"/>
              <a:ext cx="240307" cy="22494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29B298A4-4BE3-4339-FEDB-2815D1A9DADA}"/>
                </a:ext>
              </a:extLst>
            </p:cNvPr>
            <p:cNvSpPr/>
            <p:nvPr/>
          </p:nvSpPr>
          <p:spPr>
            <a:xfrm flipH="1">
              <a:off x="2294341" y="5513518"/>
              <a:ext cx="240308" cy="265541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2C4B4881-61AC-3A5A-0A7C-2C5018369B0B}"/>
                </a:ext>
              </a:extLst>
            </p:cNvPr>
            <p:cNvGrpSpPr/>
            <p:nvPr/>
          </p:nvGrpSpPr>
          <p:grpSpPr>
            <a:xfrm>
              <a:off x="1550666" y="4935312"/>
              <a:ext cx="926070" cy="921738"/>
              <a:chOff x="3205931" y="2536329"/>
              <a:chExt cx="2969295" cy="2955406"/>
            </a:xfrm>
          </p:grpSpPr>
          <p:sp>
            <p:nvSpPr>
              <p:cNvPr id="31" name="Arc 5">
                <a:extLst>
                  <a:ext uri="{FF2B5EF4-FFF2-40B4-BE49-F238E27FC236}">
                    <a16:creationId xmlns:a16="http://schemas.microsoft.com/office/drawing/2014/main" id="{FD453205-8ACC-DCFA-A210-707A3D514B19}"/>
                  </a:ext>
                </a:extLst>
              </p:cNvPr>
              <p:cNvSpPr/>
              <p:nvPr/>
            </p:nvSpPr>
            <p:spPr>
              <a:xfrm>
                <a:off x="3273733" y="2536329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chemeClr val="accent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Arc 6">
                <a:extLst>
                  <a:ext uri="{FF2B5EF4-FFF2-40B4-BE49-F238E27FC236}">
                    <a16:creationId xmlns:a16="http://schemas.microsoft.com/office/drawing/2014/main" id="{A3258C01-5476-DB9B-C7B6-2798C0155EA1}"/>
                  </a:ext>
                </a:extLst>
              </p:cNvPr>
              <p:cNvSpPr/>
              <p:nvPr/>
            </p:nvSpPr>
            <p:spPr>
              <a:xfrm rot="14360900">
                <a:off x="3205931" y="2590242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chemeClr val="accent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Arc 7">
                <a:extLst>
                  <a:ext uri="{FF2B5EF4-FFF2-40B4-BE49-F238E27FC236}">
                    <a16:creationId xmlns:a16="http://schemas.microsoft.com/office/drawing/2014/main" id="{9434A5C2-8423-DF24-2C90-1B836EE36D10}"/>
                  </a:ext>
                </a:extLst>
              </p:cNvPr>
              <p:cNvSpPr/>
              <p:nvPr/>
            </p:nvSpPr>
            <p:spPr>
              <a:xfrm rot="7097419">
                <a:off x="3263081" y="2590242"/>
                <a:ext cx="2901493" cy="2901493"/>
              </a:xfrm>
              <a:prstGeom prst="arc">
                <a:avLst>
                  <a:gd name="adj1" fmla="val 18179519"/>
                  <a:gd name="adj2" fmla="val 21517766"/>
                </a:avLst>
              </a:prstGeom>
              <a:ln>
                <a:solidFill>
                  <a:schemeClr val="accent1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398CD45-82C0-5AD6-F91D-9241A891AB7F}"/>
              </a:ext>
            </a:extLst>
          </p:cNvPr>
          <p:cNvSpPr txBox="1"/>
          <p:nvPr/>
        </p:nvSpPr>
        <p:spPr>
          <a:xfrm>
            <a:off x="6835572" y="-12295"/>
            <a:ext cx="324525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6000" b="1" i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Океан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9A62675-A0D7-8118-FA3D-CD47D863CC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9639" y="172372"/>
            <a:ext cx="921327" cy="61397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2DFF8C9-C23C-9ED9-1FC0-2A9BB76BB5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765" t="234" r="20985" b="-234"/>
          <a:stretch>
            <a:fillRect/>
          </a:stretch>
        </p:blipFill>
        <p:spPr>
          <a:xfrm>
            <a:off x="57888" y="1360145"/>
            <a:ext cx="2338852" cy="2338852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2D90661-7681-B596-B3BE-0152565A36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284" t="4408" r="23504" b="19370"/>
          <a:stretch>
            <a:fillRect/>
          </a:stretch>
        </p:blipFill>
        <p:spPr>
          <a:xfrm>
            <a:off x="3957092" y="93422"/>
            <a:ext cx="2338852" cy="2338852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ln w="12700">
            <a:noFill/>
          </a:ln>
          <a:effectLst/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ED632D4-07E5-4800-7767-F284F9B99F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83" t="798" r="24467" b="-798"/>
          <a:stretch>
            <a:fillRect/>
          </a:stretch>
        </p:blipFill>
        <p:spPr>
          <a:xfrm>
            <a:off x="2693505" y="1356431"/>
            <a:ext cx="2338852" cy="2338852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C6D60F6-90AF-A2B7-609D-D6B381B766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680" r="16680"/>
          <a:stretch/>
        </p:blipFill>
        <p:spPr>
          <a:xfrm>
            <a:off x="1390819" y="73590"/>
            <a:ext cx="2338852" cy="2338852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4C568E5-2B13-23F4-C115-382D02500292}"/>
              </a:ext>
            </a:extLst>
          </p:cNvPr>
          <p:cNvSpPr txBox="1">
            <a:spLocks/>
          </p:cNvSpPr>
          <p:nvPr/>
        </p:nvSpPr>
        <p:spPr>
          <a:xfrm>
            <a:off x="2697374" y="0"/>
            <a:ext cx="2338853" cy="1169426"/>
          </a:xfrm>
          <a:custGeom>
            <a:avLst/>
            <a:gdLst>
              <a:gd name="connsiteX0" fmla="*/ 0 w 2338853"/>
              <a:gd name="connsiteY0" fmla="*/ 0 h 1169426"/>
              <a:gd name="connsiteX1" fmla="*/ 2338853 w 2338853"/>
              <a:gd name="connsiteY1" fmla="*/ 0 h 1169426"/>
              <a:gd name="connsiteX2" fmla="*/ 1169426 w 2338853"/>
              <a:gd name="connsiteY2" fmla="*/ 1169426 h 116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8853" h="1169426">
                <a:moveTo>
                  <a:pt x="0" y="0"/>
                </a:moveTo>
                <a:lnTo>
                  <a:pt x="2338853" y="0"/>
                </a:lnTo>
                <a:lnTo>
                  <a:pt x="1169426" y="11694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9416425-1DDA-36AC-5D6F-8779D2C5D22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875" r="21875"/>
          <a:stretch/>
        </p:blipFill>
        <p:spPr>
          <a:xfrm>
            <a:off x="1382120" y="2664791"/>
            <a:ext cx="2338852" cy="2338852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ln w="12700">
            <a:noFill/>
          </a:ln>
          <a:effectLst/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AEAE277-689F-EF82-90AB-79E1A18D240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4929" t="357" r="70" b="-357"/>
          <a:stretch>
            <a:fillRect/>
          </a:stretch>
        </p:blipFill>
        <p:spPr>
          <a:xfrm>
            <a:off x="72996" y="3999167"/>
            <a:ext cx="2338852" cy="2338852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B1C483D-EDF4-5614-54EF-3B7E59B71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101" t="844" r="11899" b="-844"/>
          <a:stretch>
            <a:fillRect/>
          </a:stretch>
        </p:blipFill>
        <p:spPr>
          <a:xfrm>
            <a:off x="3995784" y="2674037"/>
            <a:ext cx="2338852" cy="2338852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91AE3B-244A-3B39-F002-18DB678860F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118" r="30756"/>
          <a:stretch>
            <a:fillRect/>
          </a:stretch>
        </p:blipFill>
        <p:spPr>
          <a:xfrm>
            <a:off x="2684399" y="3982397"/>
            <a:ext cx="2338852" cy="2338852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ln w="12700">
            <a:noFill/>
          </a:ln>
          <a:effectLst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7068DEC-3ED6-BBF5-40E1-60BFCDC26BB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5556" t="-1286" r="5556" b="26286"/>
          <a:stretch>
            <a:fillRect/>
          </a:stretch>
        </p:blipFill>
        <p:spPr>
          <a:xfrm>
            <a:off x="1375275" y="5316773"/>
            <a:ext cx="2338852" cy="2338852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935E55B-1DBE-3E73-BCD6-009B49E0BD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875" r="21875"/>
          <a:stretch/>
        </p:blipFill>
        <p:spPr>
          <a:xfrm>
            <a:off x="47851" y="6558696"/>
            <a:ext cx="2338852" cy="2338852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prstClr val="white">
              <a:lumMod val="95000"/>
            </a:prstClr>
          </a:solidFill>
          <a:effectLst/>
        </p:spPr>
      </p:pic>
    </p:spTree>
    <p:extLst>
      <p:ext uri="{BB962C8B-B14F-4D97-AF65-F5344CB8AC3E}">
        <p14:creationId xmlns:p14="http://schemas.microsoft.com/office/powerpoint/2010/main" val="49862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9">
            <a:extLst>
              <a:ext uri="{FF2B5EF4-FFF2-40B4-BE49-F238E27FC236}">
                <a16:creationId xmlns:a16="http://schemas.microsoft.com/office/drawing/2014/main" id="{A1E69E25-1D45-896D-7D11-D3A38A29289E}"/>
              </a:ext>
            </a:extLst>
          </p:cNvPr>
          <p:cNvSpPr/>
          <p:nvPr/>
        </p:nvSpPr>
        <p:spPr>
          <a:xfrm>
            <a:off x="9556595" y="437321"/>
            <a:ext cx="2623132" cy="5820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3EFB8013-A66F-4585-9216-DD554BE99F75}"/>
              </a:ext>
            </a:extLst>
          </p:cNvPr>
          <p:cNvSpPr/>
          <p:nvPr/>
        </p:nvSpPr>
        <p:spPr>
          <a:xfrm>
            <a:off x="4804422" y="3234993"/>
            <a:ext cx="720080" cy="1027536"/>
          </a:xfrm>
          <a:prstGeom prst="chevron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81EA8AF0-A39F-44C7-B3AC-D68B91B3075D}"/>
              </a:ext>
            </a:extLst>
          </p:cNvPr>
          <p:cNvSpPr/>
          <p:nvPr/>
        </p:nvSpPr>
        <p:spPr>
          <a:xfrm>
            <a:off x="6311881" y="3234993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B89BE471-9034-413A-9A87-6CE00BE0E83C}"/>
              </a:ext>
            </a:extLst>
          </p:cNvPr>
          <p:cNvSpPr/>
          <p:nvPr/>
        </p:nvSpPr>
        <p:spPr>
          <a:xfrm>
            <a:off x="7910553" y="3234993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67790DB8-45F0-4F65-87B1-C6AC4F934965}"/>
              </a:ext>
            </a:extLst>
          </p:cNvPr>
          <p:cNvSpPr/>
          <p:nvPr/>
        </p:nvSpPr>
        <p:spPr>
          <a:xfrm>
            <a:off x="9417968" y="3234993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AB922577-9141-4048-8C40-ABA81C7A2262}"/>
              </a:ext>
            </a:extLst>
          </p:cNvPr>
          <p:cNvGrpSpPr/>
          <p:nvPr/>
        </p:nvGrpSpPr>
        <p:grpSpPr>
          <a:xfrm>
            <a:off x="3429000" y="4320790"/>
            <a:ext cx="1663418" cy="1292662"/>
            <a:chOff x="2725123" y="4283314"/>
            <a:chExt cx="1292073" cy="12926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9399CA-B31B-48CD-B8A3-A83F6267879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Приём заявок на участие в конкурсе осуществляется по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20.03.2026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(включительно)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7EC007-1A3C-407E-AECB-B264ACDAF84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accent4"/>
                  </a:solidFill>
                  <a:cs typeface="Arial" pitchFamily="34" charset="0"/>
                </a:rPr>
                <a:t>Заявка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E562B171-515F-4259-A9BE-D4589A559781}"/>
              </a:ext>
            </a:extLst>
          </p:cNvPr>
          <p:cNvGrpSpPr/>
          <p:nvPr/>
        </p:nvGrpSpPr>
        <p:grpSpPr>
          <a:xfrm>
            <a:off x="6172200" y="4320790"/>
            <a:ext cx="2001108" cy="1107996"/>
            <a:chOff x="2725123" y="4283314"/>
            <a:chExt cx="129207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662F86-6D6A-4844-B823-00CF2D20BD2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 позднее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19.04.2026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победители конкурса (участники) получают путёвку на Программу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D5D4E3-AC60-44A7-9F21-39C0447BDF1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accent2"/>
                  </a:solidFill>
                  <a:cs typeface="Arial" pitchFamily="34" charset="0"/>
                </a:rPr>
                <a:t>Путёвка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B1BBF0EE-1523-4C3F-A754-86906E68C9E4}"/>
              </a:ext>
            </a:extLst>
          </p:cNvPr>
          <p:cNvGrpSpPr/>
          <p:nvPr/>
        </p:nvGrpSpPr>
        <p:grpSpPr>
          <a:xfrm>
            <a:off x="4444582" y="1605222"/>
            <a:ext cx="2329088" cy="1661994"/>
            <a:chOff x="2725123" y="4283314"/>
            <a:chExt cx="1292073" cy="166199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F3153B-C9A3-4435-BBB3-78775ADE92B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Отборочная комиссия не позднее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10.04.2026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должна подвести итоги Конкурса и определить список победителей в рамках утверждённой квоты (64 путёвки)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B29652-076B-441A-9D29-BAE4D91ED9B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accent3"/>
                  </a:solidFill>
                  <a:cs typeface="Arial" pitchFamily="34" charset="0"/>
                </a:rPr>
                <a:t>Результаты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5696D48A-3C23-409B-A509-C8C992B8CE0B}"/>
              </a:ext>
            </a:extLst>
          </p:cNvPr>
          <p:cNvGrpSpPr/>
          <p:nvPr/>
        </p:nvGrpSpPr>
        <p:grpSpPr>
          <a:xfrm>
            <a:off x="6940160" y="1621680"/>
            <a:ext cx="3132332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921A1-A54E-4BBB-BD3F-3C43B36DC18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Учитывая удалённую расположенность                     г. Владивостока (Приморского края) от места постоянного проживания основной части участников смены (другие субъекты РФ) для доставки оптимально использовать самолёт.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93A7BF-D97F-47F2-A00C-7CAD35C0903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accent1"/>
                  </a:solidFill>
                  <a:cs typeface="Arial" pitchFamily="34" charset="0"/>
                </a:rPr>
                <a:t>Маршрут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D0DB3EDA-8BC8-429F-A2E7-DFEF698089C7}"/>
              </a:ext>
            </a:extLst>
          </p:cNvPr>
          <p:cNvSpPr/>
          <p:nvPr/>
        </p:nvSpPr>
        <p:spPr>
          <a:xfrm>
            <a:off x="10930922" y="3234993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C44D017B-2520-4F46-9E8F-D99A3DD17234}"/>
              </a:ext>
            </a:extLst>
          </p:cNvPr>
          <p:cNvGrpSpPr/>
          <p:nvPr/>
        </p:nvGrpSpPr>
        <p:grpSpPr>
          <a:xfrm>
            <a:off x="9590778" y="4320790"/>
            <a:ext cx="1663418" cy="1107996"/>
            <a:chOff x="2725123" y="4283314"/>
            <a:chExt cx="1292073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52262-D4EE-4509-8F73-5285725FB50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Программа будет реализована в период с </a:t>
              </a:r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20.06.2026 по 10.07.2026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2BF07D-2B05-47E5-A603-B7C0543AF82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accent6"/>
                  </a:solidFill>
                  <a:cs typeface="Arial" pitchFamily="34" charset="0"/>
                </a:rPr>
                <a:t>Смена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4F82666-C003-C1D1-6E2F-66CFA3A213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566" y="3243317"/>
            <a:ext cx="1676786" cy="1117420"/>
          </a:xfrm>
          <a:prstGeom prst="rect">
            <a:avLst/>
          </a:prstGeom>
        </p:spPr>
      </p:pic>
      <p:grpSp>
        <p:nvGrpSpPr>
          <p:cNvPr id="30" name="그룹 306">
            <a:extLst>
              <a:ext uri="{FF2B5EF4-FFF2-40B4-BE49-F238E27FC236}">
                <a16:creationId xmlns:a16="http://schemas.microsoft.com/office/drawing/2014/main" id="{39EE965B-B236-6A19-49D3-0A3E4C16F3C3}"/>
              </a:ext>
            </a:extLst>
          </p:cNvPr>
          <p:cNvGrpSpPr/>
          <p:nvPr/>
        </p:nvGrpSpPr>
        <p:grpSpPr>
          <a:xfrm>
            <a:off x="4315134" y="3462561"/>
            <a:ext cx="344640" cy="572399"/>
            <a:chOff x="5063146" y="2486637"/>
            <a:chExt cx="2093802" cy="3477515"/>
          </a:xfrm>
          <a:solidFill>
            <a:schemeClr val="accent4">
              <a:lumMod val="75000"/>
            </a:schemeClr>
          </a:solidFill>
        </p:grpSpPr>
        <p:sp>
          <p:nvSpPr>
            <p:cNvPr id="31" name="Freeform: Shape 12">
              <a:extLst>
                <a:ext uri="{FF2B5EF4-FFF2-40B4-BE49-F238E27FC236}">
                  <a16:creationId xmlns:a16="http://schemas.microsoft.com/office/drawing/2014/main" id="{93582CC7-A1FA-1ADB-2EBC-65213DA85CD0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3">
              <a:extLst>
                <a:ext uri="{FF2B5EF4-FFF2-40B4-BE49-F238E27FC236}">
                  <a16:creationId xmlns:a16="http://schemas.microsoft.com/office/drawing/2014/main" id="{6FE4111E-FE83-8679-3F45-41CA429C21C1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2C7196E5-0B4F-3211-27ED-1116D96866B0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D9AB5D7-9377-F7C0-1A6F-79AE0EA5043F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E2311721-B5FF-D4CA-CC3A-7A1388E4C442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7">
              <a:extLst>
                <a:ext uri="{FF2B5EF4-FFF2-40B4-BE49-F238E27FC236}">
                  <a16:creationId xmlns:a16="http://schemas.microsoft.com/office/drawing/2014/main" id="{835AC03F-7BCE-F01B-F5A3-F6B0CB4DDEEB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2969CEC3-A90E-F6A4-F141-91B8C02C1299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23D6CA51-181B-7009-DD61-E25C1D7D5009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Donut 24">
            <a:extLst>
              <a:ext uri="{FF2B5EF4-FFF2-40B4-BE49-F238E27FC236}">
                <a16:creationId xmlns:a16="http://schemas.microsoft.com/office/drawing/2014/main" id="{47D50B88-6BED-5404-3A3D-D3B852367AF4}"/>
              </a:ext>
            </a:extLst>
          </p:cNvPr>
          <p:cNvSpPr/>
          <p:nvPr/>
        </p:nvSpPr>
        <p:spPr>
          <a:xfrm>
            <a:off x="5799457" y="3470200"/>
            <a:ext cx="506194" cy="51031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0" name="자유형: 도형 203">
            <a:extLst>
              <a:ext uri="{FF2B5EF4-FFF2-40B4-BE49-F238E27FC236}">
                <a16:creationId xmlns:a16="http://schemas.microsoft.com/office/drawing/2014/main" id="{62BBEE2E-E162-4AA9-B24D-AC881C98EFFE}"/>
              </a:ext>
            </a:extLst>
          </p:cNvPr>
          <p:cNvSpPr/>
          <p:nvPr/>
        </p:nvSpPr>
        <p:spPr>
          <a:xfrm>
            <a:off x="7291303" y="3506963"/>
            <a:ext cx="650771" cy="583873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rgbClr val="C0504D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9AE3BC8F-7FB0-5C71-7577-ADA146C5AEA8}"/>
              </a:ext>
            </a:extLst>
          </p:cNvPr>
          <p:cNvSpPr/>
          <p:nvPr/>
        </p:nvSpPr>
        <p:spPr>
          <a:xfrm>
            <a:off x="8859441" y="352907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3" name="Рисунок 42" descr="Тропическая сцена">
            <a:extLst>
              <a:ext uri="{FF2B5EF4-FFF2-40B4-BE49-F238E27FC236}">
                <a16:creationId xmlns:a16="http://schemas.microsoft.com/office/drawing/2014/main" id="{4C6DB895-6C58-87BD-1304-25D3D206A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01694" y="3405199"/>
            <a:ext cx="630616" cy="630616"/>
          </a:xfrm>
          <a:prstGeom prst="rect">
            <a:avLst/>
          </a:prstGeom>
        </p:spPr>
      </p:pic>
      <p:sp>
        <p:nvSpPr>
          <p:cNvPr id="45" name="object 8">
            <a:extLst>
              <a:ext uri="{FF2B5EF4-FFF2-40B4-BE49-F238E27FC236}">
                <a16:creationId xmlns:a16="http://schemas.microsoft.com/office/drawing/2014/main" id="{FDCA29C8-328C-2219-5E40-A3FC437DC732}"/>
              </a:ext>
            </a:extLst>
          </p:cNvPr>
          <p:cNvSpPr/>
          <p:nvPr/>
        </p:nvSpPr>
        <p:spPr>
          <a:xfrm>
            <a:off x="10779" y="6536739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2614E98E-110D-9E87-DFE5-1038A5793ABE}"/>
              </a:ext>
            </a:extLst>
          </p:cNvPr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512013E-F1D3-3106-D8BC-5485BE7EF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4" y="56804"/>
            <a:ext cx="1944141" cy="761034"/>
          </a:xfrm>
          <a:prstGeom prst="rect">
            <a:avLst/>
          </a:prstGeom>
        </p:spPr>
      </p:pic>
      <p:sp>
        <p:nvSpPr>
          <p:cNvPr id="49" name="Номер слайда 9">
            <a:extLst>
              <a:ext uri="{FF2B5EF4-FFF2-40B4-BE49-F238E27FC236}">
                <a16:creationId xmlns:a16="http://schemas.microsoft.com/office/drawing/2014/main" id="{C5ABF3A3-8039-2741-F986-BDDF575CB9EC}"/>
              </a:ext>
            </a:extLst>
          </p:cNvPr>
          <p:cNvSpPr txBox="1">
            <a:spLocks/>
          </p:cNvSpPr>
          <p:nvPr/>
        </p:nvSpPr>
        <p:spPr>
          <a:xfrm>
            <a:off x="11691250" y="6516630"/>
            <a:ext cx="41990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8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F6D18725-8E79-CA5B-194E-4C3C0ECEAADC}"/>
              </a:ext>
            </a:extLst>
          </p:cNvPr>
          <p:cNvSpPr txBox="1">
            <a:spLocks/>
          </p:cNvSpPr>
          <p:nvPr/>
        </p:nvSpPr>
        <p:spPr>
          <a:xfrm>
            <a:off x="5486400" y="68359"/>
            <a:ext cx="6553200" cy="61744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66826">
              <a:defRPr>
                <a:latin typeface="+mn-lt"/>
                <a:ea typeface="+mn-ea"/>
                <a:cs typeface="+mn-cs"/>
              </a:defRPr>
            </a:lvl2pPr>
            <a:lvl3pPr marL="1933653">
              <a:defRPr>
                <a:latin typeface="+mn-lt"/>
                <a:ea typeface="+mn-ea"/>
                <a:cs typeface="+mn-cs"/>
              </a:defRPr>
            </a:lvl3pPr>
            <a:lvl4pPr marL="2900479">
              <a:defRPr>
                <a:latin typeface="+mn-lt"/>
                <a:ea typeface="+mn-ea"/>
                <a:cs typeface="+mn-cs"/>
              </a:defRPr>
            </a:lvl4pPr>
            <a:lvl5pPr marL="3867304">
              <a:defRPr>
                <a:latin typeface="+mn-lt"/>
                <a:ea typeface="+mn-ea"/>
                <a:cs typeface="+mn-cs"/>
              </a:defRPr>
            </a:lvl5pPr>
            <a:lvl6pPr marL="4834132">
              <a:defRPr>
                <a:latin typeface="+mn-lt"/>
                <a:ea typeface="+mn-ea"/>
                <a:cs typeface="+mn-cs"/>
              </a:defRPr>
            </a:lvl6pPr>
            <a:lvl7pPr marL="5800958">
              <a:defRPr>
                <a:latin typeface="+mn-lt"/>
                <a:ea typeface="+mn-ea"/>
                <a:cs typeface="+mn-cs"/>
              </a:defRPr>
            </a:lvl7pPr>
            <a:lvl8pPr marL="6767783">
              <a:defRPr>
                <a:latin typeface="+mn-lt"/>
                <a:ea typeface="+mn-ea"/>
                <a:cs typeface="+mn-cs"/>
              </a:defRPr>
            </a:lvl8pPr>
            <a:lvl9pPr marL="773461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32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Сроки реализации программы</a:t>
            </a:r>
            <a:endParaRPr lang="en-US" sz="32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3" name="그룹 28">
            <a:extLst>
              <a:ext uri="{FF2B5EF4-FFF2-40B4-BE49-F238E27FC236}">
                <a16:creationId xmlns:a16="http://schemas.microsoft.com/office/drawing/2014/main" id="{E21C254D-E3A9-2044-BC29-3A0D55312631}"/>
              </a:ext>
            </a:extLst>
          </p:cNvPr>
          <p:cNvGrpSpPr/>
          <p:nvPr/>
        </p:nvGrpSpPr>
        <p:grpSpPr>
          <a:xfrm rot="675944">
            <a:off x="272331" y="2868925"/>
            <a:ext cx="825383" cy="703817"/>
            <a:chOff x="640474" y="2974132"/>
            <a:chExt cx="1284870" cy="1095629"/>
          </a:xfrm>
        </p:grpSpPr>
        <p:sp>
          <p:nvSpPr>
            <p:cNvPr id="54" name="Freeform: Shape 38">
              <a:extLst>
                <a:ext uri="{FF2B5EF4-FFF2-40B4-BE49-F238E27FC236}">
                  <a16:creationId xmlns:a16="http://schemas.microsoft.com/office/drawing/2014/main" id="{F545FDB9-B95A-6A44-DC19-20B9188046BF}"/>
                </a:ext>
              </a:extLst>
            </p:cNvPr>
            <p:cNvSpPr/>
            <p:nvPr/>
          </p:nvSpPr>
          <p:spPr>
            <a:xfrm>
              <a:off x="850308" y="3064549"/>
              <a:ext cx="709446" cy="589571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">
              <a:extLst>
                <a:ext uri="{FF2B5EF4-FFF2-40B4-BE49-F238E27FC236}">
                  <a16:creationId xmlns:a16="http://schemas.microsoft.com/office/drawing/2014/main" id="{F9D4EC6A-20CB-64D6-488E-79EDB69F0EC2}"/>
                </a:ext>
              </a:extLst>
            </p:cNvPr>
            <p:cNvSpPr/>
            <p:nvPr/>
          </p:nvSpPr>
          <p:spPr>
            <a:xfrm>
              <a:off x="1391215" y="3185947"/>
              <a:ext cx="534129" cy="883814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0">
              <a:extLst>
                <a:ext uri="{FF2B5EF4-FFF2-40B4-BE49-F238E27FC236}">
                  <a16:creationId xmlns:a16="http://schemas.microsoft.com/office/drawing/2014/main" id="{D9700AF4-3AE6-E67D-A85D-E109F7582AE8}"/>
                </a:ext>
              </a:extLst>
            </p:cNvPr>
            <p:cNvSpPr/>
            <p:nvPr/>
          </p:nvSpPr>
          <p:spPr>
            <a:xfrm>
              <a:off x="640474" y="2974132"/>
              <a:ext cx="551477" cy="61935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oup 41">
            <a:extLst>
              <a:ext uri="{FF2B5EF4-FFF2-40B4-BE49-F238E27FC236}">
                <a16:creationId xmlns:a16="http://schemas.microsoft.com/office/drawing/2014/main" id="{9B69B0DF-66CC-59A5-86C6-4E9C08496E90}"/>
              </a:ext>
            </a:extLst>
          </p:cNvPr>
          <p:cNvGrpSpPr/>
          <p:nvPr/>
        </p:nvGrpSpPr>
        <p:grpSpPr>
          <a:xfrm rot="179887">
            <a:off x="1117760" y="2177391"/>
            <a:ext cx="715116" cy="855470"/>
            <a:chOff x="4200129" y="1047775"/>
            <a:chExt cx="1554866" cy="1860035"/>
          </a:xfrm>
        </p:grpSpPr>
        <p:sp>
          <p:nvSpPr>
            <p:cNvPr id="58" name="Freeform: Shape 42">
              <a:extLst>
                <a:ext uri="{FF2B5EF4-FFF2-40B4-BE49-F238E27FC236}">
                  <a16:creationId xmlns:a16="http://schemas.microsoft.com/office/drawing/2014/main" id="{B48DAD20-EC31-78F7-9974-D88BCA9C434C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3">
              <a:extLst>
                <a:ext uri="{FF2B5EF4-FFF2-40B4-BE49-F238E27FC236}">
                  <a16:creationId xmlns:a16="http://schemas.microsoft.com/office/drawing/2014/main" id="{7C399927-C073-5F94-2432-EF052EABA732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4">
              <a:extLst>
                <a:ext uri="{FF2B5EF4-FFF2-40B4-BE49-F238E27FC236}">
                  <a16:creationId xmlns:a16="http://schemas.microsoft.com/office/drawing/2014/main" id="{7D8DF5A2-5D92-24E2-0FE0-92E2AB1A1BD6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5">
              <a:extLst>
                <a:ext uri="{FF2B5EF4-FFF2-40B4-BE49-F238E27FC236}">
                  <a16:creationId xmlns:a16="http://schemas.microsoft.com/office/drawing/2014/main" id="{A048A133-2683-342B-DC60-6C202490E58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6">
              <a:extLst>
                <a:ext uri="{FF2B5EF4-FFF2-40B4-BE49-F238E27FC236}">
                  <a16:creationId xmlns:a16="http://schemas.microsoft.com/office/drawing/2014/main" id="{21D9A831-C7C5-B688-B8DE-F4E904771837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aphic 81">
              <a:extLst>
                <a:ext uri="{FF2B5EF4-FFF2-40B4-BE49-F238E27FC236}">
                  <a16:creationId xmlns:a16="http://schemas.microsoft.com/office/drawing/2014/main" id="{839FAA0F-572E-760E-511F-16D403D6D5E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64" name="Freeform: Shape 48">
                <a:extLst>
                  <a:ext uri="{FF2B5EF4-FFF2-40B4-BE49-F238E27FC236}">
                    <a16:creationId xmlns:a16="http://schemas.microsoft.com/office/drawing/2014/main" id="{FC743080-2B31-6E00-0E3D-EBE4FDBC5926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49">
                <a:extLst>
                  <a:ext uri="{FF2B5EF4-FFF2-40B4-BE49-F238E27FC236}">
                    <a16:creationId xmlns:a16="http://schemas.microsoft.com/office/drawing/2014/main" id="{0B95DECD-AF5F-607E-77E1-C7F5F8B3192C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6" name="Group 50">
            <a:extLst>
              <a:ext uri="{FF2B5EF4-FFF2-40B4-BE49-F238E27FC236}">
                <a16:creationId xmlns:a16="http://schemas.microsoft.com/office/drawing/2014/main" id="{41C4EAC3-2EFB-424D-F245-823AD7A8CE11}"/>
              </a:ext>
            </a:extLst>
          </p:cNvPr>
          <p:cNvGrpSpPr/>
          <p:nvPr/>
        </p:nvGrpSpPr>
        <p:grpSpPr>
          <a:xfrm>
            <a:off x="2019934" y="2207240"/>
            <a:ext cx="820542" cy="849900"/>
            <a:chOff x="6563619" y="1067070"/>
            <a:chExt cx="1784092" cy="1847925"/>
          </a:xfrm>
        </p:grpSpPr>
        <p:sp>
          <p:nvSpPr>
            <p:cNvPr id="67" name="Freeform: Shape 51">
              <a:extLst>
                <a:ext uri="{FF2B5EF4-FFF2-40B4-BE49-F238E27FC236}">
                  <a16:creationId xmlns:a16="http://schemas.microsoft.com/office/drawing/2014/main" id="{02257DE1-0A82-73A4-34C4-30224C580B4A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52">
              <a:extLst>
                <a:ext uri="{FF2B5EF4-FFF2-40B4-BE49-F238E27FC236}">
                  <a16:creationId xmlns:a16="http://schemas.microsoft.com/office/drawing/2014/main" id="{ABF59B13-A3C8-9C24-87F0-89248F5E251B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53">
              <a:extLst>
                <a:ext uri="{FF2B5EF4-FFF2-40B4-BE49-F238E27FC236}">
                  <a16:creationId xmlns:a16="http://schemas.microsoft.com/office/drawing/2014/main" id="{18F1603C-8BA8-5B0B-BF21-7DA6F92C7737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54">
              <a:extLst>
                <a:ext uri="{FF2B5EF4-FFF2-40B4-BE49-F238E27FC236}">
                  <a16:creationId xmlns:a16="http://schemas.microsoft.com/office/drawing/2014/main" id="{FF848735-FDD3-9741-12A0-5B54B0A407F3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55">
            <a:extLst>
              <a:ext uri="{FF2B5EF4-FFF2-40B4-BE49-F238E27FC236}">
                <a16:creationId xmlns:a16="http://schemas.microsoft.com/office/drawing/2014/main" id="{29A272B3-BCF9-9455-96C8-7543503B74AF}"/>
              </a:ext>
            </a:extLst>
          </p:cNvPr>
          <p:cNvGrpSpPr/>
          <p:nvPr/>
        </p:nvGrpSpPr>
        <p:grpSpPr>
          <a:xfrm rot="21060267">
            <a:off x="2659968" y="2988681"/>
            <a:ext cx="816662" cy="662090"/>
            <a:chOff x="8213001" y="3218811"/>
            <a:chExt cx="1775655" cy="1439571"/>
          </a:xfrm>
        </p:grpSpPr>
        <p:sp>
          <p:nvSpPr>
            <p:cNvPr id="72" name="Freeform: Shape 56">
              <a:extLst>
                <a:ext uri="{FF2B5EF4-FFF2-40B4-BE49-F238E27FC236}">
                  <a16:creationId xmlns:a16="http://schemas.microsoft.com/office/drawing/2014/main" id="{E31F8B85-94D7-1779-C9A6-EE9EC18D5822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7">
              <a:extLst>
                <a:ext uri="{FF2B5EF4-FFF2-40B4-BE49-F238E27FC236}">
                  <a16:creationId xmlns:a16="http://schemas.microsoft.com/office/drawing/2014/main" id="{DA9B52B1-26B2-4561-44A7-44FDE48C8160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58">
              <a:extLst>
                <a:ext uri="{FF2B5EF4-FFF2-40B4-BE49-F238E27FC236}">
                  <a16:creationId xmlns:a16="http://schemas.microsoft.com/office/drawing/2014/main" id="{F59F22DA-FF0D-A525-B01E-739E46DBA40F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59">
              <a:extLst>
                <a:ext uri="{FF2B5EF4-FFF2-40B4-BE49-F238E27FC236}">
                  <a16:creationId xmlns:a16="http://schemas.microsoft.com/office/drawing/2014/main" id="{2C7933AB-A996-8B12-B2D6-8F9B213A4F00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60">
              <a:extLst>
                <a:ext uri="{FF2B5EF4-FFF2-40B4-BE49-F238E27FC236}">
                  <a16:creationId xmlns:a16="http://schemas.microsoft.com/office/drawing/2014/main" id="{A4437564-923F-FA9D-FC7E-13392E6658A8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61">
              <a:extLst>
                <a:ext uri="{FF2B5EF4-FFF2-40B4-BE49-F238E27FC236}">
                  <a16:creationId xmlns:a16="http://schemas.microsoft.com/office/drawing/2014/main" id="{206A1B34-EFD8-FE37-9B2C-2A2A5EFF70AC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62">
              <a:extLst>
                <a:ext uri="{FF2B5EF4-FFF2-40B4-BE49-F238E27FC236}">
                  <a16:creationId xmlns:a16="http://schemas.microsoft.com/office/drawing/2014/main" id="{F875B797-DCFF-E420-F516-9F144C337F9F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63">
              <a:extLst>
                <a:ext uri="{FF2B5EF4-FFF2-40B4-BE49-F238E27FC236}">
                  <a16:creationId xmlns:a16="http://schemas.microsoft.com/office/drawing/2014/main" id="{426BA391-3655-371C-0159-16340CBE5F51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" name="Овал 79">
            <a:extLst>
              <a:ext uri="{FF2B5EF4-FFF2-40B4-BE49-F238E27FC236}">
                <a16:creationId xmlns:a16="http://schemas.microsoft.com/office/drawing/2014/main" id="{201FA369-5B60-ECE9-159C-424BEABF5719}"/>
              </a:ext>
            </a:extLst>
          </p:cNvPr>
          <p:cNvSpPr/>
          <p:nvPr/>
        </p:nvSpPr>
        <p:spPr>
          <a:xfrm>
            <a:off x="793339" y="2822797"/>
            <a:ext cx="2151112" cy="2151112"/>
          </a:xfrm>
          <a:prstGeom prst="ellipse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그룹 28">
            <a:extLst>
              <a:ext uri="{FF2B5EF4-FFF2-40B4-BE49-F238E27FC236}">
                <a16:creationId xmlns:a16="http://schemas.microsoft.com/office/drawing/2014/main" id="{4F189198-9F06-449B-F4C1-AA4EE692819A}"/>
              </a:ext>
            </a:extLst>
          </p:cNvPr>
          <p:cNvGrpSpPr/>
          <p:nvPr/>
        </p:nvGrpSpPr>
        <p:grpSpPr>
          <a:xfrm rot="675944">
            <a:off x="292271" y="2869682"/>
            <a:ext cx="825383" cy="703817"/>
            <a:chOff x="640474" y="2974132"/>
            <a:chExt cx="1284870" cy="1095629"/>
          </a:xfrm>
        </p:grpSpPr>
        <p:sp>
          <p:nvSpPr>
            <p:cNvPr id="82" name="Freeform: Shape 38">
              <a:extLst>
                <a:ext uri="{FF2B5EF4-FFF2-40B4-BE49-F238E27FC236}">
                  <a16:creationId xmlns:a16="http://schemas.microsoft.com/office/drawing/2014/main" id="{299E6A81-A76E-58D8-964B-301996C1EBA3}"/>
                </a:ext>
              </a:extLst>
            </p:cNvPr>
            <p:cNvSpPr/>
            <p:nvPr/>
          </p:nvSpPr>
          <p:spPr>
            <a:xfrm>
              <a:off x="850308" y="3064549"/>
              <a:ext cx="709446" cy="589571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9">
              <a:extLst>
                <a:ext uri="{FF2B5EF4-FFF2-40B4-BE49-F238E27FC236}">
                  <a16:creationId xmlns:a16="http://schemas.microsoft.com/office/drawing/2014/main" id="{2BA84438-70E2-1603-322C-43C59DB90B19}"/>
                </a:ext>
              </a:extLst>
            </p:cNvPr>
            <p:cNvSpPr/>
            <p:nvPr/>
          </p:nvSpPr>
          <p:spPr>
            <a:xfrm>
              <a:off x="1391215" y="3185947"/>
              <a:ext cx="534129" cy="883814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0">
              <a:extLst>
                <a:ext uri="{FF2B5EF4-FFF2-40B4-BE49-F238E27FC236}">
                  <a16:creationId xmlns:a16="http://schemas.microsoft.com/office/drawing/2014/main" id="{412B38AF-1F15-F5A6-BC1D-EF3E9E1569C7}"/>
                </a:ext>
              </a:extLst>
            </p:cNvPr>
            <p:cNvSpPr/>
            <p:nvPr/>
          </p:nvSpPr>
          <p:spPr>
            <a:xfrm>
              <a:off x="640474" y="2974132"/>
              <a:ext cx="551477" cy="61935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41">
            <a:extLst>
              <a:ext uri="{FF2B5EF4-FFF2-40B4-BE49-F238E27FC236}">
                <a16:creationId xmlns:a16="http://schemas.microsoft.com/office/drawing/2014/main" id="{C23801AA-7191-8A55-D92D-18AA1AE2AA34}"/>
              </a:ext>
            </a:extLst>
          </p:cNvPr>
          <p:cNvGrpSpPr/>
          <p:nvPr/>
        </p:nvGrpSpPr>
        <p:grpSpPr>
          <a:xfrm rot="179887">
            <a:off x="1137700" y="2178148"/>
            <a:ext cx="715116" cy="855470"/>
            <a:chOff x="4200129" y="1047775"/>
            <a:chExt cx="1554866" cy="1860035"/>
          </a:xfrm>
        </p:grpSpPr>
        <p:sp>
          <p:nvSpPr>
            <p:cNvPr id="86" name="Freeform: Shape 42">
              <a:extLst>
                <a:ext uri="{FF2B5EF4-FFF2-40B4-BE49-F238E27FC236}">
                  <a16:creationId xmlns:a16="http://schemas.microsoft.com/office/drawing/2014/main" id="{62DCC346-1462-E089-4088-9A9B79846DAE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3">
              <a:extLst>
                <a:ext uri="{FF2B5EF4-FFF2-40B4-BE49-F238E27FC236}">
                  <a16:creationId xmlns:a16="http://schemas.microsoft.com/office/drawing/2014/main" id="{7EB6148D-7A10-87D9-E23C-4CB9DB55A05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4">
              <a:extLst>
                <a:ext uri="{FF2B5EF4-FFF2-40B4-BE49-F238E27FC236}">
                  <a16:creationId xmlns:a16="http://schemas.microsoft.com/office/drawing/2014/main" id="{7D9D1CBF-FEFE-D157-EAFB-0631C52E292F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5">
              <a:extLst>
                <a:ext uri="{FF2B5EF4-FFF2-40B4-BE49-F238E27FC236}">
                  <a16:creationId xmlns:a16="http://schemas.microsoft.com/office/drawing/2014/main" id="{0AF6D374-4AD7-8C7A-E738-23CABB062D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6">
              <a:extLst>
                <a:ext uri="{FF2B5EF4-FFF2-40B4-BE49-F238E27FC236}">
                  <a16:creationId xmlns:a16="http://schemas.microsoft.com/office/drawing/2014/main" id="{652656D8-E3E0-2673-FC9F-53C204C35C1D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1" name="Graphic 81">
              <a:extLst>
                <a:ext uri="{FF2B5EF4-FFF2-40B4-BE49-F238E27FC236}">
                  <a16:creationId xmlns:a16="http://schemas.microsoft.com/office/drawing/2014/main" id="{47C8A74D-9D82-C2F1-D4CE-C1A44EA3B675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92" name="Freeform: Shape 48">
                <a:extLst>
                  <a:ext uri="{FF2B5EF4-FFF2-40B4-BE49-F238E27FC236}">
                    <a16:creationId xmlns:a16="http://schemas.microsoft.com/office/drawing/2014/main" id="{97A4B7BD-E2D8-2B5A-759D-D08917CF30BC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49">
                <a:extLst>
                  <a:ext uri="{FF2B5EF4-FFF2-40B4-BE49-F238E27FC236}">
                    <a16:creationId xmlns:a16="http://schemas.microsoft.com/office/drawing/2014/main" id="{23654AA1-C2D3-7D93-C761-195296A1E000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oup 55">
            <a:extLst>
              <a:ext uri="{FF2B5EF4-FFF2-40B4-BE49-F238E27FC236}">
                <a16:creationId xmlns:a16="http://schemas.microsoft.com/office/drawing/2014/main" id="{F6FB68C8-0D1F-DEA7-FAB5-8C4E50B32C71}"/>
              </a:ext>
            </a:extLst>
          </p:cNvPr>
          <p:cNvGrpSpPr/>
          <p:nvPr/>
        </p:nvGrpSpPr>
        <p:grpSpPr>
          <a:xfrm rot="21060267">
            <a:off x="2679908" y="2989438"/>
            <a:ext cx="816662" cy="662090"/>
            <a:chOff x="8213001" y="3218811"/>
            <a:chExt cx="1775655" cy="1439571"/>
          </a:xfrm>
        </p:grpSpPr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1F9D2DCD-549A-C2F2-036E-53CC611F713C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C312254F-6709-31FF-A166-F5056636867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42B77225-2E92-E130-5EC1-5E113B824247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66122ECD-15FD-C179-1565-FE8B635A5A8E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BBC50B4D-7C0E-3EAA-B869-6DBC1DDAE8D9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79F6D468-F82B-D60F-DFD2-E2B4CFFD01AF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86A6D681-3664-8BE9-8FA6-EA9A1CA6B897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63">
              <a:extLst>
                <a:ext uri="{FF2B5EF4-FFF2-40B4-BE49-F238E27FC236}">
                  <a16:creationId xmlns:a16="http://schemas.microsoft.com/office/drawing/2014/main" id="{785F8FF8-1814-4835-EDA0-09E42A848F4B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9" name="Группа 248">
            <a:extLst>
              <a:ext uri="{FF2B5EF4-FFF2-40B4-BE49-F238E27FC236}">
                <a16:creationId xmlns:a16="http://schemas.microsoft.com/office/drawing/2014/main" id="{C59A6507-7CB7-BF18-10A4-663B1DB1E6D6}"/>
              </a:ext>
            </a:extLst>
          </p:cNvPr>
          <p:cNvGrpSpPr/>
          <p:nvPr/>
        </p:nvGrpSpPr>
        <p:grpSpPr>
          <a:xfrm rot="9597915">
            <a:off x="592140" y="4081668"/>
            <a:ext cx="3204299" cy="1473380"/>
            <a:chOff x="444671" y="2330548"/>
            <a:chExt cx="3204299" cy="1473380"/>
          </a:xfrm>
        </p:grpSpPr>
        <p:grpSp>
          <p:nvGrpSpPr>
            <p:cNvPr id="222" name="그룹 28">
              <a:extLst>
                <a:ext uri="{FF2B5EF4-FFF2-40B4-BE49-F238E27FC236}">
                  <a16:creationId xmlns:a16="http://schemas.microsoft.com/office/drawing/2014/main" id="{1AF07038-9D14-A6A2-4930-B00852946504}"/>
                </a:ext>
              </a:extLst>
            </p:cNvPr>
            <p:cNvGrpSpPr/>
            <p:nvPr/>
          </p:nvGrpSpPr>
          <p:grpSpPr>
            <a:xfrm rot="675944">
              <a:off x="444671" y="3022082"/>
              <a:ext cx="825383" cy="703817"/>
              <a:chOff x="640474" y="2974132"/>
              <a:chExt cx="1284870" cy="1095629"/>
            </a:xfrm>
          </p:grpSpPr>
          <p:sp>
            <p:nvSpPr>
              <p:cNvPr id="223" name="Freeform: Shape 38">
                <a:extLst>
                  <a:ext uri="{FF2B5EF4-FFF2-40B4-BE49-F238E27FC236}">
                    <a16:creationId xmlns:a16="http://schemas.microsoft.com/office/drawing/2014/main" id="{D19F6FBF-D721-F6F5-4409-FCF798650236}"/>
                  </a:ext>
                </a:extLst>
              </p:cNvPr>
              <p:cNvSpPr/>
              <p:nvPr/>
            </p:nvSpPr>
            <p:spPr>
              <a:xfrm>
                <a:off x="850308" y="3064549"/>
                <a:ext cx="709446" cy="589571"/>
              </a:xfrm>
              <a:custGeom>
                <a:avLst/>
                <a:gdLst>
                  <a:gd name="connsiteX0" fmla="*/ 776461 w 990906"/>
                  <a:gd name="connsiteY0" fmla="*/ 771405 h 823473"/>
                  <a:gd name="connsiteX1" fmla="*/ 760634 w 990906"/>
                  <a:gd name="connsiteY1" fmla="*/ 748863 h 823473"/>
                  <a:gd name="connsiteX2" fmla="*/ 667110 w 990906"/>
                  <a:gd name="connsiteY2" fmla="*/ 709535 h 823473"/>
                  <a:gd name="connsiteX3" fmla="*/ 646487 w 990906"/>
                  <a:gd name="connsiteY3" fmla="*/ 714331 h 823473"/>
                  <a:gd name="connsiteX4" fmla="*/ 384140 w 990906"/>
                  <a:gd name="connsiteY4" fmla="*/ 789151 h 823473"/>
                  <a:gd name="connsiteX5" fmla="*/ 370231 w 990906"/>
                  <a:gd name="connsiteY5" fmla="*/ 786273 h 823473"/>
                  <a:gd name="connsiteX6" fmla="*/ 281023 w 990906"/>
                  <a:gd name="connsiteY6" fmla="*/ 797784 h 823473"/>
                  <a:gd name="connsiteX7" fmla="*/ 67117 w 990906"/>
                  <a:gd name="connsiteY7" fmla="*/ 759415 h 823473"/>
                  <a:gd name="connsiteX8" fmla="*/ 46493 w 990906"/>
                  <a:gd name="connsiteY8" fmla="*/ 699943 h 823473"/>
                  <a:gd name="connsiteX9" fmla="*/ 93016 w 990906"/>
                  <a:gd name="connsiteY9" fmla="*/ 692749 h 823473"/>
                  <a:gd name="connsiteX10" fmla="*/ 186060 w 990906"/>
                  <a:gd name="connsiteY10" fmla="*/ 724883 h 823473"/>
                  <a:gd name="connsiteX11" fmla="*/ 35462 w 990906"/>
                  <a:gd name="connsiteY11" fmla="*/ 612174 h 823473"/>
                  <a:gd name="connsiteX12" fmla="*/ 19156 w 990906"/>
                  <a:gd name="connsiteY12" fmla="*/ 601623 h 823473"/>
                  <a:gd name="connsiteX13" fmla="*/ 22993 w 990906"/>
                  <a:gd name="connsiteY13" fmla="*/ 550304 h 823473"/>
                  <a:gd name="connsiteX14" fmla="*/ 189418 w 990906"/>
                  <a:gd name="connsiteY14" fmla="*/ 357980 h 823473"/>
                  <a:gd name="connsiteX15" fmla="*/ 199969 w 990906"/>
                  <a:gd name="connsiteY15" fmla="*/ 142635 h 823473"/>
                  <a:gd name="connsiteX16" fmla="*/ 192295 w 990906"/>
                  <a:gd name="connsiteY16" fmla="*/ 92756 h 823473"/>
                  <a:gd name="connsiteX17" fmla="*/ 215317 w 990906"/>
                  <a:gd name="connsiteY17" fmla="*/ 72612 h 823473"/>
                  <a:gd name="connsiteX18" fmla="*/ 229225 w 990906"/>
                  <a:gd name="connsiteY18" fmla="*/ 76449 h 823473"/>
                  <a:gd name="connsiteX19" fmla="*/ 418672 w 990906"/>
                  <a:gd name="connsiteY19" fmla="*/ 97072 h 823473"/>
                  <a:gd name="connsiteX20" fmla="*/ 437856 w 990906"/>
                  <a:gd name="connsiteY20" fmla="*/ 94194 h 823473"/>
                  <a:gd name="connsiteX21" fmla="*/ 453204 w 990906"/>
                  <a:gd name="connsiteY21" fmla="*/ 87960 h 823473"/>
                  <a:gd name="connsiteX22" fmla="*/ 393732 w 990906"/>
                  <a:gd name="connsiteY22" fmla="*/ 52948 h 823473"/>
                  <a:gd name="connsiteX23" fmla="*/ 354883 w 990906"/>
                  <a:gd name="connsiteY23" fmla="*/ 4987 h 823473"/>
                  <a:gd name="connsiteX24" fmla="*/ 551044 w 990906"/>
                  <a:gd name="connsiteY24" fmla="*/ 92276 h 823473"/>
                  <a:gd name="connsiteX25" fmla="*/ 560157 w 990906"/>
                  <a:gd name="connsiteY25" fmla="*/ 126328 h 823473"/>
                  <a:gd name="connsiteX26" fmla="*/ 610516 w 990906"/>
                  <a:gd name="connsiteY26" fmla="*/ 193953 h 823473"/>
                  <a:gd name="connsiteX27" fmla="*/ 757757 w 990906"/>
                  <a:gd name="connsiteY27" fmla="*/ 439994 h 823473"/>
                  <a:gd name="connsiteX28" fmla="*/ 769267 w 990906"/>
                  <a:gd name="connsiteY28" fmla="*/ 455341 h 823473"/>
                  <a:gd name="connsiteX29" fmla="*/ 858475 w 990906"/>
                  <a:gd name="connsiteY29" fmla="*/ 492272 h 823473"/>
                  <a:gd name="connsiteX30" fmla="*/ 891088 w 990906"/>
                  <a:gd name="connsiteY30" fmla="*/ 488435 h 823473"/>
                  <a:gd name="connsiteX31" fmla="*/ 963030 w 990906"/>
                  <a:gd name="connsiteY31" fmla="*/ 541671 h 823473"/>
                  <a:gd name="connsiteX32" fmla="*/ 969265 w 990906"/>
                  <a:gd name="connsiteY32" fmla="*/ 707137 h 823473"/>
                  <a:gd name="connsiteX33" fmla="*/ 826341 w 990906"/>
                  <a:gd name="connsiteY33" fmla="*/ 787712 h 823473"/>
                  <a:gd name="connsiteX34" fmla="*/ 776461 w 990906"/>
                  <a:gd name="connsiteY34" fmla="*/ 771405 h 8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0906" h="823473">
                    <a:moveTo>
                      <a:pt x="776461" y="771405"/>
                    </a:moveTo>
                    <a:cubicBezTo>
                      <a:pt x="776461" y="760374"/>
                      <a:pt x="772625" y="753180"/>
                      <a:pt x="760634" y="748863"/>
                    </a:cubicBezTo>
                    <a:cubicBezTo>
                      <a:pt x="728980" y="736873"/>
                      <a:pt x="697805" y="723444"/>
                      <a:pt x="667110" y="709535"/>
                    </a:cubicBezTo>
                    <a:cubicBezTo>
                      <a:pt x="657518" y="705219"/>
                      <a:pt x="652242" y="709535"/>
                      <a:pt x="646487" y="714331"/>
                    </a:cubicBezTo>
                    <a:cubicBezTo>
                      <a:pt x="570229" y="779079"/>
                      <a:pt x="480062" y="793947"/>
                      <a:pt x="384140" y="789151"/>
                    </a:cubicBezTo>
                    <a:cubicBezTo>
                      <a:pt x="379344" y="788671"/>
                      <a:pt x="375027" y="786753"/>
                      <a:pt x="370231" y="786273"/>
                    </a:cubicBezTo>
                    <a:cubicBezTo>
                      <a:pt x="339536" y="781957"/>
                      <a:pt x="312198" y="775722"/>
                      <a:pt x="281023" y="797784"/>
                    </a:cubicBezTo>
                    <a:cubicBezTo>
                      <a:pt x="219153" y="842388"/>
                      <a:pt x="117955" y="828479"/>
                      <a:pt x="67117" y="759415"/>
                    </a:cubicBezTo>
                    <a:cubicBezTo>
                      <a:pt x="54167" y="742149"/>
                      <a:pt x="46973" y="722005"/>
                      <a:pt x="46493" y="699943"/>
                    </a:cubicBezTo>
                    <a:cubicBezTo>
                      <a:pt x="59923" y="685555"/>
                      <a:pt x="76709" y="687953"/>
                      <a:pt x="93016" y="692749"/>
                    </a:cubicBezTo>
                    <a:cubicBezTo>
                      <a:pt x="124670" y="701862"/>
                      <a:pt x="153926" y="715770"/>
                      <a:pt x="186060" y="724883"/>
                    </a:cubicBezTo>
                    <a:cubicBezTo>
                      <a:pt x="139538" y="682197"/>
                      <a:pt x="88699" y="644788"/>
                      <a:pt x="35462" y="612174"/>
                    </a:cubicBezTo>
                    <a:cubicBezTo>
                      <a:pt x="30187" y="608817"/>
                      <a:pt x="24431" y="605460"/>
                      <a:pt x="19156" y="601623"/>
                    </a:cubicBezTo>
                    <a:cubicBezTo>
                      <a:pt x="-7223" y="581479"/>
                      <a:pt x="-6743" y="566611"/>
                      <a:pt x="22993" y="550304"/>
                    </a:cubicBezTo>
                    <a:cubicBezTo>
                      <a:pt x="102608" y="506660"/>
                      <a:pt x="161600" y="445270"/>
                      <a:pt x="189418" y="357980"/>
                    </a:cubicBezTo>
                    <a:cubicBezTo>
                      <a:pt x="211959" y="287478"/>
                      <a:pt x="211959" y="215056"/>
                      <a:pt x="199969" y="142635"/>
                    </a:cubicBezTo>
                    <a:cubicBezTo>
                      <a:pt x="197091" y="126328"/>
                      <a:pt x="193254" y="109542"/>
                      <a:pt x="192295" y="92756"/>
                    </a:cubicBezTo>
                    <a:cubicBezTo>
                      <a:pt x="191336" y="75010"/>
                      <a:pt x="197571" y="69734"/>
                      <a:pt x="215317" y="72612"/>
                    </a:cubicBezTo>
                    <a:cubicBezTo>
                      <a:pt x="220113" y="73571"/>
                      <a:pt x="224429" y="75010"/>
                      <a:pt x="229225" y="76449"/>
                    </a:cubicBezTo>
                    <a:cubicBezTo>
                      <a:pt x="291095" y="96113"/>
                      <a:pt x="354404" y="100429"/>
                      <a:pt x="418672" y="97072"/>
                    </a:cubicBezTo>
                    <a:cubicBezTo>
                      <a:pt x="424907" y="96592"/>
                      <a:pt x="431621" y="95633"/>
                      <a:pt x="437856" y="94194"/>
                    </a:cubicBezTo>
                    <a:cubicBezTo>
                      <a:pt x="442173" y="93235"/>
                      <a:pt x="447448" y="93235"/>
                      <a:pt x="453204" y="87960"/>
                    </a:cubicBezTo>
                    <a:cubicBezTo>
                      <a:pt x="433540" y="75010"/>
                      <a:pt x="412437" y="65418"/>
                      <a:pt x="393732" y="52948"/>
                    </a:cubicBezTo>
                    <a:cubicBezTo>
                      <a:pt x="375986" y="40958"/>
                      <a:pt x="358241" y="28967"/>
                      <a:pt x="354883" y="4987"/>
                    </a:cubicBezTo>
                    <a:cubicBezTo>
                      <a:pt x="446009" y="-12759"/>
                      <a:pt x="511716" y="16977"/>
                      <a:pt x="551044" y="92276"/>
                    </a:cubicBezTo>
                    <a:cubicBezTo>
                      <a:pt x="556800" y="103307"/>
                      <a:pt x="560637" y="115777"/>
                      <a:pt x="560157" y="126328"/>
                    </a:cubicBezTo>
                    <a:cubicBezTo>
                      <a:pt x="558718" y="163738"/>
                      <a:pt x="588454" y="176208"/>
                      <a:pt x="610516" y="193953"/>
                    </a:cubicBezTo>
                    <a:cubicBezTo>
                      <a:pt x="690131" y="258221"/>
                      <a:pt x="747685" y="334479"/>
                      <a:pt x="757757" y="439994"/>
                    </a:cubicBezTo>
                    <a:cubicBezTo>
                      <a:pt x="758716" y="448147"/>
                      <a:pt x="761114" y="451984"/>
                      <a:pt x="769267" y="455341"/>
                    </a:cubicBezTo>
                    <a:cubicBezTo>
                      <a:pt x="799483" y="466852"/>
                      <a:pt x="828739" y="480281"/>
                      <a:pt x="858475" y="492272"/>
                    </a:cubicBezTo>
                    <a:cubicBezTo>
                      <a:pt x="869506" y="496588"/>
                      <a:pt x="881496" y="498986"/>
                      <a:pt x="891088" y="488435"/>
                    </a:cubicBezTo>
                    <a:cubicBezTo>
                      <a:pt x="926580" y="490353"/>
                      <a:pt x="946723" y="516252"/>
                      <a:pt x="963030" y="541671"/>
                    </a:cubicBezTo>
                    <a:cubicBezTo>
                      <a:pt x="997562" y="594908"/>
                      <a:pt x="1000440" y="651502"/>
                      <a:pt x="969265" y="707137"/>
                    </a:cubicBezTo>
                    <a:cubicBezTo>
                      <a:pt x="938570" y="762772"/>
                      <a:pt x="887731" y="785794"/>
                      <a:pt x="826341" y="787712"/>
                    </a:cubicBezTo>
                    <a:cubicBezTo>
                      <a:pt x="808595" y="788671"/>
                      <a:pt x="789891" y="787232"/>
                      <a:pt x="776461" y="771405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39">
                <a:extLst>
                  <a:ext uri="{FF2B5EF4-FFF2-40B4-BE49-F238E27FC236}">
                    <a16:creationId xmlns:a16="http://schemas.microsoft.com/office/drawing/2014/main" id="{A8D0A7F4-4685-D823-FD77-30641F78B20C}"/>
                  </a:ext>
                </a:extLst>
              </p:cNvPr>
              <p:cNvSpPr/>
              <p:nvPr/>
            </p:nvSpPr>
            <p:spPr>
              <a:xfrm>
                <a:off x="1391215" y="3185947"/>
                <a:ext cx="534129" cy="883814"/>
              </a:xfrm>
              <a:custGeom>
                <a:avLst/>
                <a:gdLst>
                  <a:gd name="connsiteX0" fmla="*/ 20960 w 746035"/>
                  <a:gd name="connsiteY0" fmla="*/ 601845 h 1234451"/>
                  <a:gd name="connsiteX1" fmla="*/ 214723 w 746035"/>
                  <a:gd name="connsiteY1" fmla="*/ 519831 h 1234451"/>
                  <a:gd name="connsiteX2" fmla="*/ 148057 w 746035"/>
                  <a:gd name="connsiteY2" fmla="*/ 326548 h 1234451"/>
                  <a:gd name="connsiteX3" fmla="*/ 136067 w 746035"/>
                  <a:gd name="connsiteY3" fmla="*/ 318874 h 1234451"/>
                  <a:gd name="connsiteX4" fmla="*/ 262684 w 746035"/>
                  <a:gd name="connsiteY4" fmla="*/ 160123 h 1234451"/>
                  <a:gd name="connsiteX5" fmla="*/ 425272 w 746035"/>
                  <a:gd name="connsiteY5" fmla="*/ 21515 h 1234451"/>
                  <a:gd name="connsiteX6" fmla="*/ 531746 w 746035"/>
                  <a:gd name="connsiteY6" fmla="*/ 2810 h 1234451"/>
                  <a:gd name="connsiteX7" fmla="*/ 657404 w 746035"/>
                  <a:gd name="connsiteY7" fmla="*/ 15280 h 1234451"/>
                  <a:gd name="connsiteX8" fmla="*/ 729825 w 746035"/>
                  <a:gd name="connsiteY8" fmla="*/ 26791 h 1234451"/>
                  <a:gd name="connsiteX9" fmla="*/ 737019 w 746035"/>
                  <a:gd name="connsiteY9" fmla="*/ 57486 h 1234451"/>
                  <a:gd name="connsiteX10" fmla="*/ 440140 w 746035"/>
                  <a:gd name="connsiteY10" fmla="*/ 596089 h 1234451"/>
                  <a:gd name="connsiteX11" fmla="*/ 317360 w 746035"/>
                  <a:gd name="connsiteY11" fmla="*/ 985533 h 1234451"/>
                  <a:gd name="connsiteX12" fmla="*/ 270837 w 746035"/>
                  <a:gd name="connsiteY12" fmla="*/ 1234451 h 1234451"/>
                  <a:gd name="connsiteX13" fmla="*/ 78034 w 746035"/>
                  <a:gd name="connsiteY13" fmla="*/ 1098721 h 1234451"/>
                  <a:gd name="connsiteX14" fmla="*/ 10888 w 746035"/>
                  <a:gd name="connsiteY14" fmla="*/ 980737 h 1234451"/>
                  <a:gd name="connsiteX15" fmla="*/ 10409 w 746035"/>
                  <a:gd name="connsiteY15" fmla="*/ 683858 h 1234451"/>
                  <a:gd name="connsiteX16" fmla="*/ 20960 w 746035"/>
                  <a:gd name="connsiteY16" fmla="*/ 601845 h 123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6035" h="1234451">
                    <a:moveTo>
                      <a:pt x="20960" y="601845"/>
                    </a:moveTo>
                    <a:cubicBezTo>
                      <a:pt x="115923" y="633979"/>
                      <a:pt x="191222" y="577384"/>
                      <a:pt x="214723" y="519831"/>
                    </a:cubicBezTo>
                    <a:cubicBezTo>
                      <a:pt x="244938" y="445971"/>
                      <a:pt x="217601" y="365396"/>
                      <a:pt x="148057" y="326548"/>
                    </a:cubicBezTo>
                    <a:cubicBezTo>
                      <a:pt x="143741" y="324150"/>
                      <a:pt x="139904" y="321752"/>
                      <a:pt x="136067" y="318874"/>
                    </a:cubicBezTo>
                    <a:cubicBezTo>
                      <a:pt x="172517" y="261321"/>
                      <a:pt x="217601" y="210482"/>
                      <a:pt x="262684" y="160123"/>
                    </a:cubicBezTo>
                    <a:cubicBezTo>
                      <a:pt x="310645" y="106406"/>
                      <a:pt x="361484" y="56047"/>
                      <a:pt x="425272" y="21515"/>
                    </a:cubicBezTo>
                    <a:cubicBezTo>
                      <a:pt x="457886" y="3769"/>
                      <a:pt x="492418" y="-4863"/>
                      <a:pt x="531746" y="2810"/>
                    </a:cubicBezTo>
                    <a:cubicBezTo>
                      <a:pt x="572513" y="10964"/>
                      <a:pt x="615678" y="8086"/>
                      <a:pt x="657404" y="15280"/>
                    </a:cubicBezTo>
                    <a:cubicBezTo>
                      <a:pt x="681385" y="19117"/>
                      <a:pt x="704885" y="28709"/>
                      <a:pt x="729825" y="26791"/>
                    </a:cubicBezTo>
                    <a:cubicBezTo>
                      <a:pt x="752367" y="32067"/>
                      <a:pt x="748050" y="42138"/>
                      <a:pt x="737019" y="57486"/>
                    </a:cubicBezTo>
                    <a:cubicBezTo>
                      <a:pt x="616157" y="224870"/>
                      <a:pt x="517357" y="404724"/>
                      <a:pt x="440140" y="596089"/>
                    </a:cubicBezTo>
                    <a:cubicBezTo>
                      <a:pt x="389301" y="722707"/>
                      <a:pt x="347575" y="852202"/>
                      <a:pt x="317360" y="985533"/>
                    </a:cubicBezTo>
                    <a:cubicBezTo>
                      <a:pt x="298175" y="1068027"/>
                      <a:pt x="285226" y="1151479"/>
                      <a:pt x="270837" y="1234451"/>
                    </a:cubicBezTo>
                    <a:cubicBezTo>
                      <a:pt x="203692" y="1193205"/>
                      <a:pt x="142781" y="1143325"/>
                      <a:pt x="78034" y="1098721"/>
                    </a:cubicBezTo>
                    <a:cubicBezTo>
                      <a:pt x="35828" y="1069465"/>
                      <a:pt x="18562" y="1028698"/>
                      <a:pt x="10888" y="980737"/>
                    </a:cubicBezTo>
                    <a:cubicBezTo>
                      <a:pt x="-5419" y="881937"/>
                      <a:pt x="-1582" y="782658"/>
                      <a:pt x="10409" y="683858"/>
                    </a:cubicBezTo>
                    <a:cubicBezTo>
                      <a:pt x="12807" y="656520"/>
                      <a:pt x="9449" y="628223"/>
                      <a:pt x="20960" y="6018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40">
                <a:extLst>
                  <a:ext uri="{FF2B5EF4-FFF2-40B4-BE49-F238E27FC236}">
                    <a16:creationId xmlns:a16="http://schemas.microsoft.com/office/drawing/2014/main" id="{CB528CE9-388A-9571-854D-8BB2C5167166}"/>
                  </a:ext>
                </a:extLst>
              </p:cNvPr>
              <p:cNvSpPr/>
              <p:nvPr/>
            </p:nvSpPr>
            <p:spPr>
              <a:xfrm>
                <a:off x="640474" y="2974132"/>
                <a:ext cx="551477" cy="619359"/>
              </a:xfrm>
              <a:custGeom>
                <a:avLst/>
                <a:gdLst>
                  <a:gd name="connsiteX0" fmla="*/ 647965 w 770265"/>
                  <a:gd name="connsiteY0" fmla="*/ 131275 h 865079"/>
                  <a:gd name="connsiteX1" fmla="*/ 727580 w 770265"/>
                  <a:gd name="connsiteY1" fmla="*/ 194104 h 865079"/>
                  <a:gd name="connsiteX2" fmla="*/ 770266 w 770265"/>
                  <a:gd name="connsiteY2" fmla="*/ 219044 h 865079"/>
                  <a:gd name="connsiteX3" fmla="*/ 580819 w 770265"/>
                  <a:gd name="connsiteY3" fmla="*/ 223840 h 865079"/>
                  <a:gd name="connsiteX4" fmla="*/ 506959 w 770265"/>
                  <a:gd name="connsiteY4" fmla="*/ 204176 h 865079"/>
                  <a:gd name="connsiteX5" fmla="*/ 492571 w 770265"/>
                  <a:gd name="connsiteY5" fmla="*/ 217605 h 865079"/>
                  <a:gd name="connsiteX6" fmla="*/ 506000 w 770265"/>
                  <a:gd name="connsiteY6" fmla="*/ 410408 h 865079"/>
                  <a:gd name="connsiteX7" fmla="*/ 317513 w 770265"/>
                  <a:gd name="connsiteY7" fmla="*/ 684746 h 865079"/>
                  <a:gd name="connsiteX8" fmla="*/ 317513 w 770265"/>
                  <a:gd name="connsiteY8" fmla="*/ 722155 h 865079"/>
                  <a:gd name="connsiteX9" fmla="*/ 395689 w 770265"/>
                  <a:gd name="connsiteY9" fmla="*/ 772994 h 865079"/>
                  <a:gd name="connsiteX10" fmla="*/ 499285 w 770265"/>
                  <a:gd name="connsiteY10" fmla="*/ 865080 h 865079"/>
                  <a:gd name="connsiteX11" fmla="*/ 396169 w 770265"/>
                  <a:gd name="connsiteY11" fmla="*/ 829109 h 865079"/>
                  <a:gd name="connsiteX12" fmla="*/ 340055 w 770265"/>
                  <a:gd name="connsiteY12" fmla="*/ 825752 h 865079"/>
                  <a:gd name="connsiteX13" fmla="*/ 139098 w 770265"/>
                  <a:gd name="connsiteY13" fmla="*/ 784025 h 865079"/>
                  <a:gd name="connsiteX14" fmla="*/ 3847 w 770265"/>
                  <a:gd name="connsiteY14" fmla="*/ 583068 h 865079"/>
                  <a:gd name="connsiteX15" fmla="*/ 75309 w 770265"/>
                  <a:gd name="connsiteY15" fmla="*/ 267005 h 865079"/>
                  <a:gd name="connsiteX16" fmla="*/ 204804 w 770265"/>
                  <a:gd name="connsiteY16" fmla="*/ 65568 h 865079"/>
                  <a:gd name="connsiteX17" fmla="*/ 414394 w 770265"/>
                  <a:gd name="connsiteY17" fmla="*/ 9933 h 865079"/>
                  <a:gd name="connsiteX18" fmla="*/ 647965 w 770265"/>
                  <a:gd name="connsiteY18" fmla="*/ 131275 h 86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0265" h="865079">
                    <a:moveTo>
                      <a:pt x="647965" y="131275"/>
                    </a:moveTo>
                    <a:cubicBezTo>
                      <a:pt x="666670" y="161970"/>
                      <a:pt x="696885" y="178277"/>
                      <a:pt x="727580" y="194104"/>
                    </a:cubicBezTo>
                    <a:cubicBezTo>
                      <a:pt x="740530" y="201298"/>
                      <a:pt x="753479" y="208972"/>
                      <a:pt x="770266" y="219044"/>
                    </a:cubicBezTo>
                    <a:cubicBezTo>
                      <a:pt x="703600" y="236310"/>
                      <a:pt x="642210" y="235350"/>
                      <a:pt x="580819" y="223840"/>
                    </a:cubicBezTo>
                    <a:cubicBezTo>
                      <a:pt x="555880" y="219044"/>
                      <a:pt x="530940" y="212329"/>
                      <a:pt x="506959" y="204176"/>
                    </a:cubicBezTo>
                    <a:cubicBezTo>
                      <a:pt x="490652" y="198900"/>
                      <a:pt x="489693" y="202737"/>
                      <a:pt x="492571" y="217605"/>
                    </a:cubicBezTo>
                    <a:cubicBezTo>
                      <a:pt x="505041" y="281393"/>
                      <a:pt x="512715" y="345181"/>
                      <a:pt x="506000" y="410408"/>
                    </a:cubicBezTo>
                    <a:cubicBezTo>
                      <a:pt x="492571" y="536066"/>
                      <a:pt x="426864" y="625274"/>
                      <a:pt x="317513" y="684746"/>
                    </a:cubicBezTo>
                    <a:cubicBezTo>
                      <a:pt x="292573" y="698175"/>
                      <a:pt x="292573" y="705369"/>
                      <a:pt x="317513" y="722155"/>
                    </a:cubicBezTo>
                    <a:cubicBezTo>
                      <a:pt x="343412" y="739422"/>
                      <a:pt x="370270" y="755249"/>
                      <a:pt x="395689" y="772994"/>
                    </a:cubicBezTo>
                    <a:cubicBezTo>
                      <a:pt x="433579" y="799373"/>
                      <a:pt x="469070" y="828629"/>
                      <a:pt x="499285" y="865080"/>
                    </a:cubicBezTo>
                    <a:cubicBezTo>
                      <a:pt x="464753" y="853090"/>
                      <a:pt x="430221" y="842058"/>
                      <a:pt x="396169" y="829109"/>
                    </a:cubicBezTo>
                    <a:cubicBezTo>
                      <a:pt x="377464" y="821915"/>
                      <a:pt x="359239" y="819996"/>
                      <a:pt x="340055" y="825752"/>
                    </a:cubicBezTo>
                    <a:cubicBezTo>
                      <a:pt x="270031" y="827190"/>
                      <a:pt x="201447" y="819517"/>
                      <a:pt x="139098" y="784025"/>
                    </a:cubicBezTo>
                    <a:cubicBezTo>
                      <a:pt x="60441" y="739901"/>
                      <a:pt x="16797" y="672276"/>
                      <a:pt x="3847" y="583068"/>
                    </a:cubicBezTo>
                    <a:cubicBezTo>
                      <a:pt x="-12939" y="468441"/>
                      <a:pt x="27828" y="366764"/>
                      <a:pt x="75309" y="267005"/>
                    </a:cubicBezTo>
                    <a:cubicBezTo>
                      <a:pt x="109841" y="194583"/>
                      <a:pt x="152527" y="127438"/>
                      <a:pt x="204804" y="65568"/>
                    </a:cubicBezTo>
                    <a:cubicBezTo>
                      <a:pt x="262837" y="-3496"/>
                      <a:pt x="333340" y="-10210"/>
                      <a:pt x="414394" y="9933"/>
                    </a:cubicBezTo>
                    <a:cubicBezTo>
                      <a:pt x="501684" y="31995"/>
                      <a:pt x="579381" y="72762"/>
                      <a:pt x="647965" y="131275"/>
                    </a:cubicBezTo>
                    <a:close/>
                  </a:path>
                </a:pathLst>
              </a:custGeom>
              <a:solidFill>
                <a:srgbClr val="3D1B0F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6" name="Group 41">
              <a:extLst>
                <a:ext uri="{FF2B5EF4-FFF2-40B4-BE49-F238E27FC236}">
                  <a16:creationId xmlns:a16="http://schemas.microsoft.com/office/drawing/2014/main" id="{C15EC12D-9E40-7200-0BF0-F1183FD8288D}"/>
                </a:ext>
              </a:extLst>
            </p:cNvPr>
            <p:cNvGrpSpPr/>
            <p:nvPr/>
          </p:nvGrpSpPr>
          <p:grpSpPr>
            <a:xfrm rot="179887">
              <a:off x="1290100" y="2330548"/>
              <a:ext cx="715116" cy="855470"/>
              <a:chOff x="4200129" y="1047775"/>
              <a:chExt cx="1554866" cy="1860035"/>
            </a:xfrm>
          </p:grpSpPr>
          <p:sp>
            <p:nvSpPr>
              <p:cNvPr id="227" name="Freeform: Shape 42">
                <a:extLst>
                  <a:ext uri="{FF2B5EF4-FFF2-40B4-BE49-F238E27FC236}">
                    <a16:creationId xmlns:a16="http://schemas.microsoft.com/office/drawing/2014/main" id="{C8BF2ACD-E693-3AFC-9E6A-B2D6AE7CB1D9}"/>
                  </a:ext>
                </a:extLst>
              </p:cNvPr>
              <p:cNvSpPr/>
              <p:nvPr/>
            </p:nvSpPr>
            <p:spPr>
              <a:xfrm>
                <a:off x="4251869" y="1221592"/>
                <a:ext cx="875470" cy="1248812"/>
              </a:xfrm>
              <a:custGeom>
                <a:avLst/>
                <a:gdLst>
                  <a:gd name="connsiteX0" fmla="*/ 547260 w 875470"/>
                  <a:gd name="connsiteY0" fmla="*/ 1064634 h 1248812"/>
                  <a:gd name="connsiteX1" fmla="*/ 500738 w 875470"/>
                  <a:gd name="connsiteY1" fmla="*/ 963916 h 1248812"/>
                  <a:gd name="connsiteX2" fmla="*/ 480595 w 875470"/>
                  <a:gd name="connsiteY2" fmla="*/ 948089 h 1248812"/>
                  <a:gd name="connsiteX3" fmla="*/ 310333 w 875470"/>
                  <a:gd name="connsiteY3" fmla="*/ 889576 h 1248812"/>
                  <a:gd name="connsiteX4" fmla="*/ 177001 w 875470"/>
                  <a:gd name="connsiteY4" fmla="*/ 754326 h 1248812"/>
                  <a:gd name="connsiteX5" fmla="*/ 117529 w 875470"/>
                  <a:gd name="connsiteY5" fmla="*/ 709722 h 1248812"/>
                  <a:gd name="connsiteX6" fmla="*/ 24 w 875470"/>
                  <a:gd name="connsiteY6" fmla="*/ 546654 h 1248812"/>
                  <a:gd name="connsiteX7" fmla="*/ 10576 w 875470"/>
                  <a:gd name="connsiteY7" fmla="*/ 495815 h 1248812"/>
                  <a:gd name="connsiteX8" fmla="*/ 74364 w 875470"/>
                  <a:gd name="connsiteY8" fmla="*/ 489101 h 1248812"/>
                  <a:gd name="connsiteX9" fmla="*/ 115131 w 875470"/>
                  <a:gd name="connsiteY9" fmla="*/ 560083 h 1248812"/>
                  <a:gd name="connsiteX10" fmla="*/ 118009 w 875470"/>
                  <a:gd name="connsiteY10" fmla="*/ 565839 h 1248812"/>
                  <a:gd name="connsiteX11" fmla="*/ 116570 w 875470"/>
                  <a:gd name="connsiteY11" fmla="*/ 563920 h 1248812"/>
                  <a:gd name="connsiteX12" fmla="*/ 58537 w 875470"/>
                  <a:gd name="connsiteY12" fmla="*/ 401812 h 1248812"/>
                  <a:gd name="connsiteX13" fmla="*/ 94028 w 875470"/>
                  <a:gd name="connsiteY13" fmla="*/ 328431 h 1248812"/>
                  <a:gd name="connsiteX14" fmla="*/ 283475 w 875470"/>
                  <a:gd name="connsiteY14" fmla="*/ 239223 h 1248812"/>
                  <a:gd name="connsiteX15" fmla="*/ 419205 w 875470"/>
                  <a:gd name="connsiteY15" fmla="*/ 102055 h 1248812"/>
                  <a:gd name="connsiteX16" fmla="*/ 451338 w 875470"/>
                  <a:gd name="connsiteY16" fmla="*/ 32991 h 1248812"/>
                  <a:gd name="connsiteX17" fmla="*/ 499299 w 875470"/>
                  <a:gd name="connsiteY17" fmla="*/ 2296 h 1248812"/>
                  <a:gd name="connsiteX18" fmla="*/ 606732 w 875470"/>
                  <a:gd name="connsiteY18" fmla="*/ 73278 h 1248812"/>
                  <a:gd name="connsiteX19" fmla="*/ 699777 w 875470"/>
                  <a:gd name="connsiteY19" fmla="*/ 237305 h 1248812"/>
                  <a:gd name="connsiteX20" fmla="*/ 705532 w 875470"/>
                  <a:gd name="connsiteY20" fmla="*/ 259367 h 1248812"/>
                  <a:gd name="connsiteX21" fmla="*/ 710808 w 875470"/>
                  <a:gd name="connsiteY21" fmla="*/ 193181 h 1248812"/>
                  <a:gd name="connsiteX22" fmla="*/ 763085 w 875470"/>
                  <a:gd name="connsiteY22" fmla="*/ 169680 h 1248812"/>
                  <a:gd name="connsiteX23" fmla="*/ 872916 w 875470"/>
                  <a:gd name="connsiteY23" fmla="*/ 293899 h 1248812"/>
                  <a:gd name="connsiteX24" fmla="*/ 837425 w 875470"/>
                  <a:gd name="connsiteY24" fmla="*/ 441619 h 1248812"/>
                  <a:gd name="connsiteX25" fmla="*/ 838384 w 875470"/>
                  <a:gd name="connsiteY25" fmla="*/ 513081 h 1248812"/>
                  <a:gd name="connsiteX26" fmla="*/ 837425 w 875470"/>
                  <a:gd name="connsiteY26" fmla="*/ 655046 h 1248812"/>
                  <a:gd name="connsiteX27" fmla="*/ 769321 w 875470"/>
                  <a:gd name="connsiteY27" fmla="*/ 816196 h 1248812"/>
                  <a:gd name="connsiteX28" fmla="*/ 770759 w 875470"/>
                  <a:gd name="connsiteY28" fmla="*/ 843054 h 1248812"/>
                  <a:gd name="connsiteX29" fmla="*/ 814884 w 875470"/>
                  <a:gd name="connsiteY29" fmla="*/ 947129 h 1248812"/>
                  <a:gd name="connsiteX30" fmla="*/ 820639 w 875470"/>
                  <a:gd name="connsiteY30" fmla="*/ 1024347 h 1248812"/>
                  <a:gd name="connsiteX31" fmla="*/ 802414 w 875470"/>
                  <a:gd name="connsiteY31" fmla="*/ 1214273 h 1248812"/>
                  <a:gd name="connsiteX32" fmla="*/ 765004 w 875470"/>
                  <a:gd name="connsiteY32" fmla="*/ 1243529 h 1248812"/>
                  <a:gd name="connsiteX33" fmla="*/ 695940 w 875470"/>
                  <a:gd name="connsiteY33" fmla="*/ 1193170 h 1248812"/>
                  <a:gd name="connsiteX34" fmla="*/ 643183 w 875470"/>
                  <a:gd name="connsiteY34" fmla="*/ 1152883 h 1248812"/>
                  <a:gd name="connsiteX35" fmla="*/ 569323 w 875470"/>
                  <a:gd name="connsiteY35" fmla="*/ 1100605 h 1248812"/>
                  <a:gd name="connsiteX36" fmla="*/ 547260 w 875470"/>
                  <a:gd name="connsiteY36" fmla="*/ 1064634 h 124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75470" h="1248812">
                    <a:moveTo>
                      <a:pt x="547260" y="1064634"/>
                    </a:moveTo>
                    <a:cubicBezTo>
                      <a:pt x="531433" y="1031061"/>
                      <a:pt x="515127" y="997968"/>
                      <a:pt x="500738" y="963916"/>
                    </a:cubicBezTo>
                    <a:cubicBezTo>
                      <a:pt x="496422" y="953364"/>
                      <a:pt x="491626" y="949048"/>
                      <a:pt x="480595" y="948089"/>
                    </a:cubicBezTo>
                    <a:cubicBezTo>
                      <a:pt x="418245" y="944731"/>
                      <a:pt x="361651" y="924108"/>
                      <a:pt x="310333" y="889576"/>
                    </a:cubicBezTo>
                    <a:cubicBezTo>
                      <a:pt x="257096" y="853605"/>
                      <a:pt x="212492" y="807563"/>
                      <a:pt x="177001" y="754326"/>
                    </a:cubicBezTo>
                    <a:cubicBezTo>
                      <a:pt x="161653" y="730825"/>
                      <a:pt x="143428" y="718355"/>
                      <a:pt x="117529" y="709722"/>
                    </a:cubicBezTo>
                    <a:cubicBezTo>
                      <a:pt x="50863" y="687660"/>
                      <a:pt x="1463" y="616677"/>
                      <a:pt x="24" y="546654"/>
                    </a:cubicBezTo>
                    <a:cubicBezTo>
                      <a:pt x="-455" y="528429"/>
                      <a:pt x="6259" y="512602"/>
                      <a:pt x="10576" y="495815"/>
                    </a:cubicBezTo>
                    <a:cubicBezTo>
                      <a:pt x="28321" y="473274"/>
                      <a:pt x="53261" y="470396"/>
                      <a:pt x="74364" y="489101"/>
                    </a:cubicBezTo>
                    <a:cubicBezTo>
                      <a:pt x="97385" y="509244"/>
                      <a:pt x="109855" y="536103"/>
                      <a:pt x="115131" y="560083"/>
                    </a:cubicBezTo>
                    <a:cubicBezTo>
                      <a:pt x="118009" y="568716"/>
                      <a:pt x="120407" y="564400"/>
                      <a:pt x="118009" y="565839"/>
                    </a:cubicBezTo>
                    <a:cubicBezTo>
                      <a:pt x="117529" y="565839"/>
                      <a:pt x="117049" y="565359"/>
                      <a:pt x="116570" y="563920"/>
                    </a:cubicBezTo>
                    <a:cubicBezTo>
                      <a:pt x="99304" y="509244"/>
                      <a:pt x="82518" y="454089"/>
                      <a:pt x="58537" y="401812"/>
                    </a:cubicBezTo>
                    <a:cubicBezTo>
                      <a:pt x="40312" y="362004"/>
                      <a:pt x="51343" y="339462"/>
                      <a:pt x="94028" y="328431"/>
                    </a:cubicBezTo>
                    <a:cubicBezTo>
                      <a:pt x="163092" y="310686"/>
                      <a:pt x="225921" y="280950"/>
                      <a:pt x="283475" y="239223"/>
                    </a:cubicBezTo>
                    <a:cubicBezTo>
                      <a:pt x="336232" y="201334"/>
                      <a:pt x="382754" y="156251"/>
                      <a:pt x="419205" y="102055"/>
                    </a:cubicBezTo>
                    <a:cubicBezTo>
                      <a:pt x="433593" y="80952"/>
                      <a:pt x="445103" y="57931"/>
                      <a:pt x="451338" y="32991"/>
                    </a:cubicBezTo>
                    <a:cubicBezTo>
                      <a:pt x="459012" y="1336"/>
                      <a:pt x="466686" y="-3939"/>
                      <a:pt x="499299" y="2296"/>
                    </a:cubicBezTo>
                    <a:cubicBezTo>
                      <a:pt x="544862" y="10929"/>
                      <a:pt x="578915" y="37787"/>
                      <a:pt x="606732" y="73278"/>
                    </a:cubicBezTo>
                    <a:cubicBezTo>
                      <a:pt x="646060" y="123158"/>
                      <a:pt x="675796" y="178793"/>
                      <a:pt x="699777" y="237305"/>
                    </a:cubicBezTo>
                    <a:cubicBezTo>
                      <a:pt x="703614" y="246418"/>
                      <a:pt x="705053" y="255530"/>
                      <a:pt x="705532" y="259367"/>
                    </a:cubicBezTo>
                    <a:cubicBezTo>
                      <a:pt x="700736" y="240183"/>
                      <a:pt x="699777" y="216202"/>
                      <a:pt x="710808" y="193181"/>
                    </a:cubicBezTo>
                    <a:cubicBezTo>
                      <a:pt x="721839" y="170159"/>
                      <a:pt x="739105" y="162486"/>
                      <a:pt x="763085" y="169680"/>
                    </a:cubicBezTo>
                    <a:cubicBezTo>
                      <a:pt x="816322" y="182150"/>
                      <a:pt x="865243" y="237785"/>
                      <a:pt x="872916" y="293899"/>
                    </a:cubicBezTo>
                    <a:cubicBezTo>
                      <a:pt x="879631" y="347616"/>
                      <a:pt x="874835" y="397016"/>
                      <a:pt x="837425" y="441619"/>
                    </a:cubicBezTo>
                    <a:cubicBezTo>
                      <a:pt x="821119" y="460804"/>
                      <a:pt x="835027" y="489580"/>
                      <a:pt x="838384" y="513081"/>
                    </a:cubicBezTo>
                    <a:cubicBezTo>
                      <a:pt x="845099" y="560563"/>
                      <a:pt x="844619" y="607085"/>
                      <a:pt x="837425" y="655046"/>
                    </a:cubicBezTo>
                    <a:cubicBezTo>
                      <a:pt x="828792" y="715477"/>
                      <a:pt x="805771" y="768234"/>
                      <a:pt x="769321" y="816196"/>
                    </a:cubicBezTo>
                    <a:cubicBezTo>
                      <a:pt x="763565" y="823869"/>
                      <a:pt x="766443" y="833941"/>
                      <a:pt x="770759" y="843054"/>
                    </a:cubicBezTo>
                    <a:cubicBezTo>
                      <a:pt x="786586" y="877106"/>
                      <a:pt x="803373" y="911159"/>
                      <a:pt x="814884" y="947129"/>
                    </a:cubicBezTo>
                    <a:cubicBezTo>
                      <a:pt x="829751" y="972069"/>
                      <a:pt x="823996" y="998448"/>
                      <a:pt x="820639" y="1024347"/>
                    </a:cubicBezTo>
                    <a:cubicBezTo>
                      <a:pt x="812006" y="1087176"/>
                      <a:pt x="801454" y="1150005"/>
                      <a:pt x="802414" y="1214273"/>
                    </a:cubicBezTo>
                    <a:cubicBezTo>
                      <a:pt x="799056" y="1248805"/>
                      <a:pt x="790903" y="1255040"/>
                      <a:pt x="765004" y="1243529"/>
                    </a:cubicBezTo>
                    <a:cubicBezTo>
                      <a:pt x="741503" y="1227222"/>
                      <a:pt x="721839" y="1206599"/>
                      <a:pt x="695940" y="1193170"/>
                    </a:cubicBezTo>
                    <a:cubicBezTo>
                      <a:pt x="676755" y="1183098"/>
                      <a:pt x="660928" y="1165832"/>
                      <a:pt x="643183" y="1152883"/>
                    </a:cubicBezTo>
                    <a:cubicBezTo>
                      <a:pt x="618723" y="1135137"/>
                      <a:pt x="596181" y="1114993"/>
                      <a:pt x="569323" y="1100605"/>
                    </a:cubicBezTo>
                    <a:cubicBezTo>
                      <a:pt x="555894" y="1094370"/>
                      <a:pt x="552057" y="1079023"/>
                      <a:pt x="547260" y="1064634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43">
                <a:extLst>
                  <a:ext uri="{FF2B5EF4-FFF2-40B4-BE49-F238E27FC236}">
                    <a16:creationId xmlns:a16="http://schemas.microsoft.com/office/drawing/2014/main" id="{339452F2-41F5-A0FD-0BD3-EF4B127A5E42}"/>
                  </a:ext>
                </a:extLst>
              </p:cNvPr>
              <p:cNvSpPr/>
              <p:nvPr/>
            </p:nvSpPr>
            <p:spPr>
              <a:xfrm>
                <a:off x="4200129" y="1047775"/>
                <a:ext cx="816587" cy="753565"/>
              </a:xfrm>
              <a:custGeom>
                <a:avLst/>
                <a:gdLst>
                  <a:gd name="connsiteX0" fmla="*/ 815306 w 816587"/>
                  <a:gd name="connsiteY0" fmla="*/ 344457 h 753565"/>
                  <a:gd name="connsiteX1" fmla="*/ 762548 w 816587"/>
                  <a:gd name="connsiteY1" fmla="*/ 393857 h 753565"/>
                  <a:gd name="connsiteX2" fmla="*/ 765906 w 816587"/>
                  <a:gd name="connsiteY2" fmla="*/ 453808 h 753565"/>
                  <a:gd name="connsiteX3" fmla="*/ 751997 w 816587"/>
                  <a:gd name="connsiteY3" fmla="*/ 428389 h 753565"/>
                  <a:gd name="connsiteX4" fmla="*/ 626339 w 816587"/>
                  <a:gd name="connsiteY4" fmla="*/ 223595 h 753565"/>
                  <a:gd name="connsiteX5" fmla="*/ 532815 w 816587"/>
                  <a:gd name="connsiteY5" fmla="*/ 180430 h 753565"/>
                  <a:gd name="connsiteX6" fmla="*/ 515549 w 816587"/>
                  <a:gd name="connsiteY6" fmla="*/ 191461 h 753565"/>
                  <a:gd name="connsiteX7" fmla="*/ 382696 w 816587"/>
                  <a:gd name="connsiteY7" fmla="*/ 385224 h 753565"/>
                  <a:gd name="connsiteX8" fmla="*/ 145289 w 816587"/>
                  <a:gd name="connsiteY8" fmla="*/ 508963 h 753565"/>
                  <a:gd name="connsiteX9" fmla="*/ 116033 w 816587"/>
                  <a:gd name="connsiteY9" fmla="*/ 568915 h 753565"/>
                  <a:gd name="connsiteX10" fmla="*/ 175984 w 816587"/>
                  <a:gd name="connsiteY10" fmla="*/ 743014 h 753565"/>
                  <a:gd name="connsiteX11" fmla="*/ 173106 w 816587"/>
                  <a:gd name="connsiteY11" fmla="*/ 753565 h 753565"/>
                  <a:gd name="connsiteX12" fmla="*/ 154402 w 816587"/>
                  <a:gd name="connsiteY12" fmla="*/ 715196 h 753565"/>
                  <a:gd name="connsiteX13" fmla="*/ 131380 w 816587"/>
                  <a:gd name="connsiteY13" fmla="*/ 676348 h 753565"/>
                  <a:gd name="connsiteX14" fmla="*/ 62796 w 816587"/>
                  <a:gd name="connsiteY14" fmla="*/ 669154 h 753565"/>
                  <a:gd name="connsiteX15" fmla="*/ 926 w 816587"/>
                  <a:gd name="connsiteY15" fmla="*/ 445655 h 753565"/>
                  <a:gd name="connsiteX16" fmla="*/ 226823 w 816587"/>
                  <a:gd name="connsiteY16" fmla="*/ 58129 h 753565"/>
                  <a:gd name="connsiteX17" fmla="*/ 439290 w 816587"/>
                  <a:gd name="connsiteY17" fmla="*/ 96 h 753565"/>
                  <a:gd name="connsiteX18" fmla="*/ 732333 w 816587"/>
                  <a:gd name="connsiteY18" fmla="*/ 161725 h 753565"/>
                  <a:gd name="connsiteX19" fmla="*/ 816265 w 816587"/>
                  <a:gd name="connsiteY19" fmla="*/ 337742 h 753565"/>
                  <a:gd name="connsiteX20" fmla="*/ 815306 w 816587"/>
                  <a:gd name="connsiteY20" fmla="*/ 344457 h 75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16587" h="753565">
                    <a:moveTo>
                      <a:pt x="815306" y="344457"/>
                    </a:moveTo>
                    <a:cubicBezTo>
                      <a:pt x="780294" y="346855"/>
                      <a:pt x="766865" y="359325"/>
                      <a:pt x="762548" y="393857"/>
                    </a:cubicBezTo>
                    <a:cubicBezTo>
                      <a:pt x="760150" y="413041"/>
                      <a:pt x="762069" y="432226"/>
                      <a:pt x="765906" y="453808"/>
                    </a:cubicBezTo>
                    <a:cubicBezTo>
                      <a:pt x="756793" y="445655"/>
                      <a:pt x="755354" y="436542"/>
                      <a:pt x="751997" y="428389"/>
                    </a:cubicBezTo>
                    <a:cubicBezTo>
                      <a:pt x="720343" y="354049"/>
                      <a:pt x="686290" y="280669"/>
                      <a:pt x="626339" y="223595"/>
                    </a:cubicBezTo>
                    <a:cubicBezTo>
                      <a:pt x="600440" y="198655"/>
                      <a:pt x="570224" y="181869"/>
                      <a:pt x="532815" y="180430"/>
                    </a:cubicBezTo>
                    <a:cubicBezTo>
                      <a:pt x="524182" y="180430"/>
                      <a:pt x="517467" y="180430"/>
                      <a:pt x="515549" y="191461"/>
                    </a:cubicBezTo>
                    <a:cubicBezTo>
                      <a:pt x="498283" y="274434"/>
                      <a:pt x="444087" y="332467"/>
                      <a:pt x="382696" y="385224"/>
                    </a:cubicBezTo>
                    <a:cubicBezTo>
                      <a:pt x="313632" y="445175"/>
                      <a:pt x="235456" y="488340"/>
                      <a:pt x="145289" y="508963"/>
                    </a:cubicBezTo>
                    <a:cubicBezTo>
                      <a:pt x="109798" y="517117"/>
                      <a:pt x="100685" y="535822"/>
                      <a:pt x="116033" y="568915"/>
                    </a:cubicBezTo>
                    <a:cubicBezTo>
                      <a:pt x="141932" y="625029"/>
                      <a:pt x="161596" y="683062"/>
                      <a:pt x="175984" y="743014"/>
                    </a:cubicBezTo>
                    <a:cubicBezTo>
                      <a:pt x="176464" y="745891"/>
                      <a:pt x="176464" y="749249"/>
                      <a:pt x="173106" y="753565"/>
                    </a:cubicBezTo>
                    <a:cubicBezTo>
                      <a:pt x="166871" y="740616"/>
                      <a:pt x="161116" y="727666"/>
                      <a:pt x="154402" y="715196"/>
                    </a:cubicBezTo>
                    <a:cubicBezTo>
                      <a:pt x="147207" y="701767"/>
                      <a:pt x="140493" y="688338"/>
                      <a:pt x="131380" y="676348"/>
                    </a:cubicBezTo>
                    <a:cubicBezTo>
                      <a:pt x="112196" y="651408"/>
                      <a:pt x="102124" y="650928"/>
                      <a:pt x="62796" y="669154"/>
                    </a:cubicBezTo>
                    <a:cubicBezTo>
                      <a:pt x="28264" y="598171"/>
                      <a:pt x="6202" y="525270"/>
                      <a:pt x="926" y="445655"/>
                    </a:cubicBezTo>
                    <a:cubicBezTo>
                      <a:pt x="-10105" y="282107"/>
                      <a:pt x="78143" y="127673"/>
                      <a:pt x="226823" y="58129"/>
                    </a:cubicBezTo>
                    <a:cubicBezTo>
                      <a:pt x="294448" y="26954"/>
                      <a:pt x="363512" y="2015"/>
                      <a:pt x="439290" y="96"/>
                    </a:cubicBezTo>
                    <a:cubicBezTo>
                      <a:pt x="568306" y="-2781"/>
                      <a:pt x="661830" y="59088"/>
                      <a:pt x="732333" y="161725"/>
                    </a:cubicBezTo>
                    <a:cubicBezTo>
                      <a:pt x="769263" y="215921"/>
                      <a:pt x="795162" y="275873"/>
                      <a:pt x="816265" y="337742"/>
                    </a:cubicBezTo>
                    <a:cubicBezTo>
                      <a:pt x="817224" y="339661"/>
                      <a:pt x="815785" y="342538"/>
                      <a:pt x="815306" y="34445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44">
                <a:extLst>
                  <a:ext uri="{FF2B5EF4-FFF2-40B4-BE49-F238E27FC236}">
                    <a16:creationId xmlns:a16="http://schemas.microsoft.com/office/drawing/2014/main" id="{0B27158F-2B84-23FF-9BA4-C8F6EA932EF6}"/>
                  </a:ext>
                </a:extLst>
              </p:cNvPr>
              <p:cNvSpPr/>
              <p:nvPr/>
            </p:nvSpPr>
            <p:spPr>
              <a:xfrm>
                <a:off x="4726694" y="2286226"/>
                <a:ext cx="292098" cy="337646"/>
              </a:xfrm>
              <a:custGeom>
                <a:avLst/>
                <a:gdLst>
                  <a:gd name="connsiteX0" fmla="*/ 88263 w 292098"/>
                  <a:gd name="connsiteY0" fmla="*/ 337646 h 337646"/>
                  <a:gd name="connsiteX1" fmla="*/ 3852 w 292098"/>
                  <a:gd name="connsiteY1" fmla="*/ 97361 h 337646"/>
                  <a:gd name="connsiteX2" fmla="*/ 2413 w 292098"/>
                  <a:gd name="connsiteY2" fmla="*/ 71942 h 337646"/>
                  <a:gd name="connsiteX3" fmla="*/ 59966 w 292098"/>
                  <a:gd name="connsiteY3" fmla="*/ 21103 h 337646"/>
                  <a:gd name="connsiteX4" fmla="*/ 71956 w 292098"/>
                  <a:gd name="connsiteY4" fmla="*/ 0 h 337646"/>
                  <a:gd name="connsiteX5" fmla="*/ 207686 w 292098"/>
                  <a:gd name="connsiteY5" fmla="*/ 106953 h 337646"/>
                  <a:gd name="connsiteX6" fmla="*/ 292098 w 292098"/>
                  <a:gd name="connsiteY6" fmla="*/ 172660 h 337646"/>
                  <a:gd name="connsiteX7" fmla="*/ 239820 w 292098"/>
                  <a:gd name="connsiteY7" fmla="*/ 164986 h 337646"/>
                  <a:gd name="connsiteX8" fmla="*/ 196655 w 292098"/>
                  <a:gd name="connsiteY8" fmla="*/ 150598 h 337646"/>
                  <a:gd name="connsiteX9" fmla="*/ 168838 w 292098"/>
                  <a:gd name="connsiteY9" fmla="*/ 164986 h 337646"/>
                  <a:gd name="connsiteX10" fmla="*/ 88263 w 292098"/>
                  <a:gd name="connsiteY10" fmla="*/ 337646 h 33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2098" h="337646">
                    <a:moveTo>
                      <a:pt x="88263" y="337646"/>
                    </a:moveTo>
                    <a:cubicBezTo>
                      <a:pt x="82028" y="320860"/>
                      <a:pt x="22557" y="151557"/>
                      <a:pt x="3852" y="97361"/>
                    </a:cubicBezTo>
                    <a:cubicBezTo>
                      <a:pt x="974" y="89208"/>
                      <a:pt x="-2383" y="81054"/>
                      <a:pt x="2413" y="71942"/>
                    </a:cubicBezTo>
                    <a:cubicBezTo>
                      <a:pt x="17281" y="49880"/>
                      <a:pt x="40302" y="37410"/>
                      <a:pt x="59966" y="21103"/>
                    </a:cubicBezTo>
                    <a:cubicBezTo>
                      <a:pt x="67160" y="14868"/>
                      <a:pt x="72436" y="9592"/>
                      <a:pt x="71956" y="0"/>
                    </a:cubicBezTo>
                    <a:cubicBezTo>
                      <a:pt x="110325" y="45083"/>
                      <a:pt x="163562" y="70023"/>
                      <a:pt x="207686" y="106953"/>
                    </a:cubicBezTo>
                    <a:cubicBezTo>
                      <a:pt x="235024" y="129974"/>
                      <a:pt x="268597" y="145322"/>
                      <a:pt x="292098" y="172660"/>
                    </a:cubicBezTo>
                    <a:cubicBezTo>
                      <a:pt x="272914" y="182732"/>
                      <a:pt x="256607" y="170262"/>
                      <a:pt x="239820" y="164986"/>
                    </a:cubicBezTo>
                    <a:cubicBezTo>
                      <a:pt x="225432" y="160670"/>
                      <a:pt x="211523" y="154914"/>
                      <a:pt x="196655" y="150598"/>
                    </a:cubicBezTo>
                    <a:cubicBezTo>
                      <a:pt x="182267" y="146281"/>
                      <a:pt x="173634" y="151077"/>
                      <a:pt x="168838" y="164986"/>
                    </a:cubicBezTo>
                    <a:cubicBezTo>
                      <a:pt x="165001" y="177936"/>
                      <a:pt x="94018" y="326615"/>
                      <a:pt x="88263" y="3376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45">
                <a:extLst>
                  <a:ext uri="{FF2B5EF4-FFF2-40B4-BE49-F238E27FC236}">
                    <a16:creationId xmlns:a16="http://schemas.microsoft.com/office/drawing/2014/main" id="{AE7E8BD9-64BA-B3B2-0FFB-C4C194445033}"/>
                  </a:ext>
                </a:extLst>
              </p:cNvPr>
              <p:cNvSpPr/>
              <p:nvPr/>
            </p:nvSpPr>
            <p:spPr>
              <a:xfrm>
                <a:off x="5048048" y="2162752"/>
                <a:ext cx="251318" cy="277982"/>
              </a:xfrm>
              <a:custGeom>
                <a:avLst/>
                <a:gdLst>
                  <a:gd name="connsiteX0" fmla="*/ 235009 w 251318"/>
                  <a:gd name="connsiteY0" fmla="*/ 204529 h 277982"/>
                  <a:gd name="connsiteX1" fmla="*/ 249877 w 251318"/>
                  <a:gd name="connsiteY1" fmla="*/ 231387 h 277982"/>
                  <a:gd name="connsiteX2" fmla="*/ 239806 w 251318"/>
                  <a:gd name="connsiteY2" fmla="*/ 238581 h 277982"/>
                  <a:gd name="connsiteX3" fmla="*/ 117984 w 251318"/>
                  <a:gd name="connsiteY3" fmla="*/ 202131 h 277982"/>
                  <a:gd name="connsiteX4" fmla="*/ 70982 w 251318"/>
                  <a:gd name="connsiteY4" fmla="*/ 186783 h 277982"/>
                  <a:gd name="connsiteX5" fmla="*/ 42206 w 251318"/>
                  <a:gd name="connsiteY5" fmla="*/ 199732 h 277982"/>
                  <a:gd name="connsiteX6" fmla="*/ 15348 w 251318"/>
                  <a:gd name="connsiteY6" fmla="*/ 263041 h 277982"/>
                  <a:gd name="connsiteX7" fmla="*/ 0 w 251318"/>
                  <a:gd name="connsiteY7" fmla="*/ 277909 h 277982"/>
                  <a:gd name="connsiteX8" fmla="*/ 19664 w 251318"/>
                  <a:gd name="connsiteY8" fmla="*/ 7888 h 277982"/>
                  <a:gd name="connsiteX9" fmla="*/ 113668 w 251318"/>
                  <a:gd name="connsiteY9" fmla="*/ 214 h 277982"/>
                  <a:gd name="connsiteX10" fmla="*/ 134771 w 251318"/>
                  <a:gd name="connsiteY10" fmla="*/ 25154 h 277982"/>
                  <a:gd name="connsiteX11" fmla="*/ 212947 w 251318"/>
                  <a:gd name="connsiteY11" fmla="*/ 158486 h 277982"/>
                  <a:gd name="connsiteX12" fmla="*/ 235009 w 251318"/>
                  <a:gd name="connsiteY12" fmla="*/ 204529 h 2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318" h="277982">
                    <a:moveTo>
                      <a:pt x="235009" y="204529"/>
                    </a:moveTo>
                    <a:cubicBezTo>
                      <a:pt x="240285" y="213162"/>
                      <a:pt x="246040" y="221795"/>
                      <a:pt x="249877" y="231387"/>
                    </a:cubicBezTo>
                    <a:cubicBezTo>
                      <a:pt x="255153" y="243857"/>
                      <a:pt x="244602" y="237622"/>
                      <a:pt x="239806" y="238581"/>
                    </a:cubicBezTo>
                    <a:cubicBezTo>
                      <a:pt x="196641" y="234744"/>
                      <a:pt x="157792" y="216999"/>
                      <a:pt x="117984" y="202131"/>
                    </a:cubicBezTo>
                    <a:cubicBezTo>
                      <a:pt x="102157" y="197334"/>
                      <a:pt x="85850" y="193977"/>
                      <a:pt x="70982" y="186783"/>
                    </a:cubicBezTo>
                    <a:cubicBezTo>
                      <a:pt x="56594" y="179589"/>
                      <a:pt x="47002" y="183426"/>
                      <a:pt x="42206" y="199732"/>
                    </a:cubicBezTo>
                    <a:cubicBezTo>
                      <a:pt x="35491" y="221795"/>
                      <a:pt x="22062" y="240979"/>
                      <a:pt x="15348" y="263041"/>
                    </a:cubicBezTo>
                    <a:cubicBezTo>
                      <a:pt x="12950" y="270235"/>
                      <a:pt x="11031" y="278868"/>
                      <a:pt x="0" y="277909"/>
                    </a:cubicBezTo>
                    <a:cubicBezTo>
                      <a:pt x="0" y="251051"/>
                      <a:pt x="18705" y="33787"/>
                      <a:pt x="19664" y="7888"/>
                    </a:cubicBezTo>
                    <a:cubicBezTo>
                      <a:pt x="51798" y="16521"/>
                      <a:pt x="82013" y="-2184"/>
                      <a:pt x="113668" y="214"/>
                    </a:cubicBezTo>
                    <a:cubicBezTo>
                      <a:pt x="124219" y="5490"/>
                      <a:pt x="129495" y="15562"/>
                      <a:pt x="134771" y="25154"/>
                    </a:cubicBezTo>
                    <a:cubicBezTo>
                      <a:pt x="159231" y="70717"/>
                      <a:pt x="186089" y="114362"/>
                      <a:pt x="212947" y="158486"/>
                    </a:cubicBezTo>
                    <a:cubicBezTo>
                      <a:pt x="222540" y="172395"/>
                      <a:pt x="230693" y="187263"/>
                      <a:pt x="235009" y="20452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46">
                <a:extLst>
                  <a:ext uri="{FF2B5EF4-FFF2-40B4-BE49-F238E27FC236}">
                    <a16:creationId xmlns:a16="http://schemas.microsoft.com/office/drawing/2014/main" id="{0B0C75D6-ECB6-D710-802A-704D4E83F544}"/>
                  </a:ext>
                </a:extLst>
              </p:cNvPr>
              <p:cNvSpPr/>
              <p:nvPr/>
            </p:nvSpPr>
            <p:spPr>
              <a:xfrm>
                <a:off x="4875388" y="2336161"/>
                <a:ext cx="321343" cy="270924"/>
              </a:xfrm>
              <a:custGeom>
                <a:avLst/>
                <a:gdLst>
                  <a:gd name="connsiteX0" fmla="*/ 172660 w 321343"/>
                  <a:gd name="connsiteY0" fmla="*/ 104020 h 270924"/>
                  <a:gd name="connsiteX1" fmla="*/ 210070 w 321343"/>
                  <a:gd name="connsiteY1" fmla="*/ 17211 h 270924"/>
                  <a:gd name="connsiteX2" fmla="*/ 237407 w 321343"/>
                  <a:gd name="connsiteY2" fmla="*/ 2822 h 270924"/>
                  <a:gd name="connsiteX3" fmla="*/ 292563 w 321343"/>
                  <a:gd name="connsiteY3" fmla="*/ 22007 h 270924"/>
                  <a:gd name="connsiteX4" fmla="*/ 321339 w 321343"/>
                  <a:gd name="connsiteY4" fmla="*/ 175482 h 270924"/>
                  <a:gd name="connsiteX5" fmla="*/ 126138 w 321343"/>
                  <a:gd name="connsiteY5" fmla="*/ 261812 h 270924"/>
                  <a:gd name="connsiteX6" fmla="*/ 101198 w 321343"/>
                  <a:gd name="connsiteY6" fmla="*/ 270925 h 270924"/>
                  <a:gd name="connsiteX7" fmla="*/ 23501 w 321343"/>
                  <a:gd name="connsiteY7" fmla="*/ 188911 h 270924"/>
                  <a:gd name="connsiteX8" fmla="*/ 0 w 321343"/>
                  <a:gd name="connsiteY8" fmla="*/ 151981 h 270924"/>
                  <a:gd name="connsiteX9" fmla="*/ 6235 w 321343"/>
                  <a:gd name="connsiteY9" fmla="*/ 134236 h 270924"/>
                  <a:gd name="connsiteX10" fmla="*/ 82493 w 321343"/>
                  <a:gd name="connsiteY10" fmla="*/ 104979 h 270924"/>
                  <a:gd name="connsiteX11" fmla="*/ 143883 w 321343"/>
                  <a:gd name="connsiteY11" fmla="*/ 123684 h 270924"/>
                  <a:gd name="connsiteX12" fmla="*/ 172660 w 321343"/>
                  <a:gd name="connsiteY12" fmla="*/ 104020 h 27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343" h="270924">
                    <a:moveTo>
                      <a:pt x="172660" y="104020"/>
                    </a:moveTo>
                    <a:cubicBezTo>
                      <a:pt x="185130" y="75243"/>
                      <a:pt x="198559" y="46467"/>
                      <a:pt x="210070" y="17211"/>
                    </a:cubicBezTo>
                    <a:cubicBezTo>
                      <a:pt x="215825" y="2822"/>
                      <a:pt x="220621" y="-4372"/>
                      <a:pt x="237407" y="2822"/>
                    </a:cubicBezTo>
                    <a:cubicBezTo>
                      <a:pt x="255153" y="10496"/>
                      <a:pt x="274338" y="15772"/>
                      <a:pt x="292563" y="22007"/>
                    </a:cubicBezTo>
                    <a:cubicBezTo>
                      <a:pt x="299277" y="67570"/>
                      <a:pt x="315105" y="129919"/>
                      <a:pt x="321339" y="175482"/>
                    </a:cubicBezTo>
                    <a:cubicBezTo>
                      <a:pt x="322299" y="183156"/>
                      <a:pt x="173139" y="237832"/>
                      <a:pt x="126138" y="261812"/>
                    </a:cubicBezTo>
                    <a:cubicBezTo>
                      <a:pt x="117984" y="266129"/>
                      <a:pt x="109351" y="267568"/>
                      <a:pt x="101198" y="270925"/>
                    </a:cubicBezTo>
                    <a:cubicBezTo>
                      <a:pt x="69064" y="249342"/>
                      <a:pt x="48920" y="216729"/>
                      <a:pt x="23501" y="188911"/>
                    </a:cubicBezTo>
                    <a:cubicBezTo>
                      <a:pt x="13909" y="178360"/>
                      <a:pt x="0" y="169247"/>
                      <a:pt x="0" y="151981"/>
                    </a:cubicBezTo>
                    <a:cubicBezTo>
                      <a:pt x="1919" y="146226"/>
                      <a:pt x="4317" y="139991"/>
                      <a:pt x="6235" y="134236"/>
                    </a:cubicBezTo>
                    <a:cubicBezTo>
                      <a:pt x="25899" y="76682"/>
                      <a:pt x="16307" y="83877"/>
                      <a:pt x="82493" y="104979"/>
                    </a:cubicBezTo>
                    <a:cubicBezTo>
                      <a:pt x="102637" y="111694"/>
                      <a:pt x="122780" y="118888"/>
                      <a:pt x="143883" y="123684"/>
                    </a:cubicBezTo>
                    <a:cubicBezTo>
                      <a:pt x="165945" y="136154"/>
                      <a:pt x="167384" y="135195"/>
                      <a:pt x="172660" y="10402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2" name="Graphic 81">
                <a:extLst>
                  <a:ext uri="{FF2B5EF4-FFF2-40B4-BE49-F238E27FC236}">
                    <a16:creationId xmlns:a16="http://schemas.microsoft.com/office/drawing/2014/main" id="{C2F2CCE3-3D99-A881-C23B-501B13B69E80}"/>
                  </a:ext>
                </a:extLst>
              </p:cNvPr>
              <p:cNvGrpSpPr/>
              <p:nvPr/>
            </p:nvGrpSpPr>
            <p:grpSpPr>
              <a:xfrm>
                <a:off x="4459237" y="2148217"/>
                <a:ext cx="1295758" cy="759593"/>
                <a:chOff x="6513334" y="1100346"/>
                <a:chExt cx="1295758" cy="759593"/>
              </a:xfrm>
              <a:solidFill>
                <a:srgbClr val="1B4760"/>
              </a:solidFill>
            </p:grpSpPr>
            <p:sp>
              <p:nvSpPr>
                <p:cNvPr id="233" name="Freeform: Shape 48">
                  <a:extLst>
                    <a:ext uri="{FF2B5EF4-FFF2-40B4-BE49-F238E27FC236}">
                      <a16:creationId xmlns:a16="http://schemas.microsoft.com/office/drawing/2014/main" id="{CEBCCA12-A663-BD0D-51C4-0BCD65C8AE14}"/>
                    </a:ext>
                  </a:extLst>
                </p:cNvPr>
                <p:cNvSpPr/>
                <p:nvPr/>
              </p:nvSpPr>
              <p:spPr>
                <a:xfrm>
                  <a:off x="7216292" y="1100346"/>
                  <a:ext cx="592799" cy="368702"/>
                </a:xfrm>
                <a:custGeom>
                  <a:avLst/>
                  <a:gdLst>
                    <a:gd name="connsiteX0" fmla="*/ 463304 w 592799"/>
                    <a:gd name="connsiteY0" fmla="*/ 64629 h 368702"/>
                    <a:gd name="connsiteX1" fmla="*/ 318941 w 592799"/>
                    <a:gd name="connsiteY1" fmla="*/ 3239 h 368702"/>
                    <a:gd name="connsiteX2" fmla="*/ 318941 w 592799"/>
                    <a:gd name="connsiteY2" fmla="*/ 3239 h 368702"/>
                    <a:gd name="connsiteX3" fmla="*/ 0 w 592799"/>
                    <a:gd name="connsiteY3" fmla="*/ 14270 h 368702"/>
                    <a:gd name="connsiteX4" fmla="*/ 132852 w 592799"/>
                    <a:gd name="connsiteY4" fmla="*/ 252637 h 368702"/>
                    <a:gd name="connsiteX5" fmla="*/ 6235 w 592799"/>
                    <a:gd name="connsiteY5" fmla="*/ 209951 h 368702"/>
                    <a:gd name="connsiteX6" fmla="*/ 19184 w 592799"/>
                    <a:gd name="connsiteY6" fmla="*/ 368702 h 368702"/>
                    <a:gd name="connsiteX7" fmla="*/ 208151 w 592799"/>
                    <a:gd name="connsiteY7" fmla="*/ 306353 h 368702"/>
                    <a:gd name="connsiteX8" fmla="*/ 208151 w 592799"/>
                    <a:gd name="connsiteY8" fmla="*/ 306353 h 368702"/>
                    <a:gd name="connsiteX9" fmla="*/ 384169 w 592799"/>
                    <a:gd name="connsiteY9" fmla="*/ 262708 h 368702"/>
                    <a:gd name="connsiteX10" fmla="*/ 592799 w 592799"/>
                    <a:gd name="connsiteY10" fmla="*/ 223380 h 368702"/>
                    <a:gd name="connsiteX11" fmla="*/ 463304 w 592799"/>
                    <a:gd name="connsiteY11" fmla="*/ 64629 h 368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2799" h="368702">
                      <a:moveTo>
                        <a:pt x="463304" y="64629"/>
                      </a:moveTo>
                      <a:cubicBezTo>
                        <a:pt x="424456" y="20984"/>
                        <a:pt x="374576" y="6116"/>
                        <a:pt x="318941" y="3239"/>
                      </a:cubicBezTo>
                      <a:cubicBezTo>
                        <a:pt x="318941" y="3239"/>
                        <a:pt x="318941" y="3239"/>
                        <a:pt x="318941" y="3239"/>
                      </a:cubicBezTo>
                      <a:cubicBezTo>
                        <a:pt x="311268" y="-3955"/>
                        <a:pt x="35971" y="1320"/>
                        <a:pt x="0" y="14270"/>
                      </a:cubicBezTo>
                      <a:cubicBezTo>
                        <a:pt x="35491" y="81895"/>
                        <a:pt x="126138" y="240646"/>
                        <a:pt x="132852" y="252637"/>
                      </a:cubicBezTo>
                      <a:cubicBezTo>
                        <a:pt x="129975" y="247361"/>
                        <a:pt x="42686" y="222901"/>
                        <a:pt x="6235" y="209951"/>
                      </a:cubicBezTo>
                      <a:cubicBezTo>
                        <a:pt x="-4796" y="222901"/>
                        <a:pt x="13909" y="329374"/>
                        <a:pt x="19184" y="368702"/>
                      </a:cubicBezTo>
                      <a:cubicBezTo>
                        <a:pt x="82014" y="348079"/>
                        <a:pt x="144843" y="326976"/>
                        <a:pt x="208151" y="306353"/>
                      </a:cubicBezTo>
                      <a:cubicBezTo>
                        <a:pt x="208151" y="306353"/>
                        <a:pt x="208151" y="306353"/>
                        <a:pt x="208151" y="306353"/>
                      </a:cubicBezTo>
                      <a:cubicBezTo>
                        <a:pt x="266664" y="291965"/>
                        <a:pt x="325656" y="277576"/>
                        <a:pt x="384169" y="262708"/>
                      </a:cubicBezTo>
                      <a:cubicBezTo>
                        <a:pt x="453232" y="245442"/>
                        <a:pt x="523735" y="237769"/>
                        <a:pt x="592799" y="223380"/>
                      </a:cubicBezTo>
                      <a:cubicBezTo>
                        <a:pt x="553951" y="166307"/>
                        <a:pt x="508867" y="115468"/>
                        <a:pt x="463304" y="64629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4" name="Freeform: Shape 49">
                  <a:extLst>
                    <a:ext uri="{FF2B5EF4-FFF2-40B4-BE49-F238E27FC236}">
                      <a16:creationId xmlns:a16="http://schemas.microsoft.com/office/drawing/2014/main" id="{7D14E1EE-109B-23EA-23FC-A0F122DBF793}"/>
                    </a:ext>
                  </a:extLst>
                </p:cNvPr>
                <p:cNvSpPr/>
                <p:nvPr/>
              </p:nvSpPr>
              <p:spPr>
                <a:xfrm>
                  <a:off x="6513334" y="1308761"/>
                  <a:ext cx="517349" cy="551177"/>
                </a:xfrm>
                <a:custGeom>
                  <a:avLst/>
                  <a:gdLst>
                    <a:gd name="connsiteX0" fmla="*/ 416151 w 517349"/>
                    <a:gd name="connsiteY0" fmla="*/ 131030 h 551177"/>
                    <a:gd name="connsiteX1" fmla="*/ 352363 w 517349"/>
                    <a:gd name="connsiteY1" fmla="*/ 237504 h 551177"/>
                    <a:gd name="connsiteX2" fmla="*/ 270349 w 517349"/>
                    <a:gd name="connsiteY2" fmla="*/ 1535 h 551177"/>
                    <a:gd name="connsiteX3" fmla="*/ 266033 w 517349"/>
                    <a:gd name="connsiteY3" fmla="*/ 97 h 551177"/>
                    <a:gd name="connsiteX4" fmla="*/ 138936 w 517349"/>
                    <a:gd name="connsiteY4" fmla="*/ 121438 h 551177"/>
                    <a:gd name="connsiteX5" fmla="*/ 138936 w 517349"/>
                    <a:gd name="connsiteY5" fmla="*/ 121438 h 551177"/>
                    <a:gd name="connsiteX6" fmla="*/ 27187 w 517349"/>
                    <a:gd name="connsiteY6" fmla="*/ 260525 h 551177"/>
                    <a:gd name="connsiteX7" fmla="*/ 2247 w 517349"/>
                    <a:gd name="connsiteY7" fmla="*/ 365081 h 551177"/>
                    <a:gd name="connsiteX8" fmla="*/ 34381 w 517349"/>
                    <a:gd name="connsiteY8" fmla="*/ 551170 h 551177"/>
                    <a:gd name="connsiteX9" fmla="*/ 210878 w 517349"/>
                    <a:gd name="connsiteY9" fmla="*/ 426471 h 551177"/>
                    <a:gd name="connsiteX10" fmla="*/ 393130 w 517349"/>
                    <a:gd name="connsiteY10" fmla="*/ 313762 h 551177"/>
                    <a:gd name="connsiteX11" fmla="*/ 393130 w 517349"/>
                    <a:gd name="connsiteY11" fmla="*/ 313762 h 551177"/>
                    <a:gd name="connsiteX12" fmla="*/ 517349 w 517349"/>
                    <a:gd name="connsiteY12" fmla="*/ 250454 h 551177"/>
                    <a:gd name="connsiteX13" fmla="*/ 416151 w 517349"/>
                    <a:gd name="connsiteY13" fmla="*/ 131030 h 551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17349" h="551177">
                      <a:moveTo>
                        <a:pt x="416151" y="131030"/>
                      </a:moveTo>
                      <a:cubicBezTo>
                        <a:pt x="397446" y="165083"/>
                        <a:pt x="356200" y="255250"/>
                        <a:pt x="352363" y="237504"/>
                      </a:cubicBezTo>
                      <a:cubicBezTo>
                        <a:pt x="350445" y="229830"/>
                        <a:pt x="295289" y="71559"/>
                        <a:pt x="270349" y="1535"/>
                      </a:cubicBezTo>
                      <a:cubicBezTo>
                        <a:pt x="268911" y="1056"/>
                        <a:pt x="266513" y="-383"/>
                        <a:pt x="266033" y="97"/>
                      </a:cubicBezTo>
                      <a:cubicBezTo>
                        <a:pt x="222388" y="39425"/>
                        <a:pt x="138936" y="121438"/>
                        <a:pt x="138936" y="121438"/>
                      </a:cubicBezTo>
                      <a:lnTo>
                        <a:pt x="138936" y="121438"/>
                      </a:lnTo>
                      <a:cubicBezTo>
                        <a:pt x="95292" y="162685"/>
                        <a:pt x="56923" y="208248"/>
                        <a:pt x="27187" y="260525"/>
                      </a:cubicBezTo>
                      <a:cubicBezTo>
                        <a:pt x="9441" y="292180"/>
                        <a:pt x="-5906" y="324793"/>
                        <a:pt x="2247" y="365081"/>
                      </a:cubicBezTo>
                      <a:cubicBezTo>
                        <a:pt x="15196" y="426471"/>
                        <a:pt x="23830" y="488820"/>
                        <a:pt x="34381" y="551170"/>
                      </a:cubicBezTo>
                      <a:cubicBezTo>
                        <a:pt x="40136" y="552129"/>
                        <a:pt x="154763" y="464360"/>
                        <a:pt x="210878" y="426471"/>
                      </a:cubicBezTo>
                      <a:cubicBezTo>
                        <a:pt x="270349" y="386183"/>
                        <a:pt x="332699" y="351652"/>
                        <a:pt x="393130" y="313762"/>
                      </a:cubicBezTo>
                      <a:cubicBezTo>
                        <a:pt x="393130" y="313762"/>
                        <a:pt x="393130" y="313762"/>
                        <a:pt x="393130" y="313762"/>
                      </a:cubicBezTo>
                      <a:cubicBezTo>
                        <a:pt x="434376" y="292659"/>
                        <a:pt x="475623" y="271556"/>
                        <a:pt x="517349" y="250454"/>
                      </a:cubicBezTo>
                      <a:cubicBezTo>
                        <a:pt x="486174" y="208248"/>
                        <a:pt x="449724" y="170838"/>
                        <a:pt x="416151" y="13103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" name="Group 50">
              <a:extLst>
                <a:ext uri="{FF2B5EF4-FFF2-40B4-BE49-F238E27FC236}">
                  <a16:creationId xmlns:a16="http://schemas.microsoft.com/office/drawing/2014/main" id="{D3DC7E6B-0DA2-DEE5-7A22-9C348A95727D}"/>
                </a:ext>
              </a:extLst>
            </p:cNvPr>
            <p:cNvGrpSpPr/>
            <p:nvPr/>
          </p:nvGrpSpPr>
          <p:grpSpPr>
            <a:xfrm>
              <a:off x="2192274" y="2360397"/>
              <a:ext cx="820542" cy="849900"/>
              <a:chOff x="6563619" y="1067070"/>
              <a:chExt cx="1784092" cy="1847925"/>
            </a:xfrm>
          </p:grpSpPr>
          <p:sp>
            <p:nvSpPr>
              <p:cNvPr id="236" name="Freeform: Shape 51">
                <a:extLst>
                  <a:ext uri="{FF2B5EF4-FFF2-40B4-BE49-F238E27FC236}">
                    <a16:creationId xmlns:a16="http://schemas.microsoft.com/office/drawing/2014/main" id="{B0AD41FC-20AB-6DB0-1D1B-F057D0C8547E}"/>
                  </a:ext>
                </a:extLst>
              </p:cNvPr>
              <p:cNvSpPr/>
              <p:nvPr/>
            </p:nvSpPr>
            <p:spPr>
              <a:xfrm>
                <a:off x="6722504" y="1067070"/>
                <a:ext cx="1625207" cy="1083905"/>
              </a:xfrm>
              <a:custGeom>
                <a:avLst/>
                <a:gdLst>
                  <a:gd name="connsiteX0" fmla="*/ 1433423 w 1625207"/>
                  <a:gd name="connsiteY0" fmla="*/ 1036904 h 1083905"/>
                  <a:gd name="connsiteX1" fmla="*/ 1366278 w 1625207"/>
                  <a:gd name="connsiteY1" fmla="*/ 941461 h 1083905"/>
                  <a:gd name="connsiteX2" fmla="*/ 1389779 w 1625207"/>
                  <a:gd name="connsiteY2" fmla="*/ 782710 h 1083905"/>
                  <a:gd name="connsiteX3" fmla="*/ 1412320 w 1625207"/>
                  <a:gd name="connsiteY3" fmla="*/ 671440 h 1083905"/>
                  <a:gd name="connsiteX4" fmla="*/ 1388340 w 1625207"/>
                  <a:gd name="connsiteY4" fmla="*/ 624918 h 1083905"/>
                  <a:gd name="connsiteX5" fmla="*/ 1345654 w 1625207"/>
                  <a:gd name="connsiteY5" fmla="*/ 645062 h 1083905"/>
                  <a:gd name="connsiteX6" fmla="*/ 1045418 w 1625207"/>
                  <a:gd name="connsiteY6" fmla="*/ 1045537 h 1083905"/>
                  <a:gd name="connsiteX7" fmla="*/ 923117 w 1625207"/>
                  <a:gd name="connsiteY7" fmla="*/ 1083906 h 1083905"/>
                  <a:gd name="connsiteX8" fmla="*/ 936546 w 1625207"/>
                  <a:gd name="connsiteY8" fmla="*/ 1060884 h 1083905"/>
                  <a:gd name="connsiteX9" fmla="*/ 1024795 w 1625207"/>
                  <a:gd name="connsiteY9" fmla="*/ 973595 h 1083905"/>
                  <a:gd name="connsiteX10" fmla="*/ 1060766 w 1625207"/>
                  <a:gd name="connsiteY10" fmla="*/ 952013 h 1083905"/>
                  <a:gd name="connsiteX11" fmla="*/ 1184025 w 1625207"/>
                  <a:gd name="connsiteY11" fmla="*/ 773597 h 1083905"/>
                  <a:gd name="connsiteX12" fmla="*/ 1133666 w 1625207"/>
                  <a:gd name="connsiteY12" fmla="*/ 703095 h 1083905"/>
                  <a:gd name="connsiteX13" fmla="*/ 1105849 w 1625207"/>
                  <a:gd name="connsiteY13" fmla="*/ 689186 h 1083905"/>
                  <a:gd name="connsiteX14" fmla="*/ 1084746 w 1625207"/>
                  <a:gd name="connsiteY14" fmla="*/ 659450 h 1083905"/>
                  <a:gd name="connsiteX15" fmla="*/ 1072756 w 1625207"/>
                  <a:gd name="connsiteY15" fmla="*/ 561130 h 1083905"/>
                  <a:gd name="connsiteX16" fmla="*/ 1046857 w 1625207"/>
                  <a:gd name="connsiteY16" fmla="*/ 604295 h 1083905"/>
                  <a:gd name="connsiteX17" fmla="*/ 1009447 w 1625207"/>
                  <a:gd name="connsiteY17" fmla="*/ 616765 h 1083905"/>
                  <a:gd name="connsiteX18" fmla="*/ 936067 w 1625207"/>
                  <a:gd name="connsiteY18" fmla="*/ 587029 h 1083905"/>
                  <a:gd name="connsiteX19" fmla="*/ 915443 w 1625207"/>
                  <a:gd name="connsiteY19" fmla="*/ 552976 h 1083905"/>
                  <a:gd name="connsiteX20" fmla="*/ 924556 w 1625207"/>
                  <a:gd name="connsiteY20" fmla="*/ 485831 h 1083905"/>
                  <a:gd name="connsiteX21" fmla="*/ 899616 w 1625207"/>
                  <a:gd name="connsiteY21" fmla="*/ 548180 h 1083905"/>
                  <a:gd name="connsiteX22" fmla="*/ 866523 w 1625207"/>
                  <a:gd name="connsiteY22" fmla="*/ 562089 h 1083905"/>
                  <a:gd name="connsiteX23" fmla="*/ 815204 w 1625207"/>
                  <a:gd name="connsiteY23" fmla="*/ 542425 h 1083905"/>
                  <a:gd name="connsiteX24" fmla="*/ 799378 w 1625207"/>
                  <a:gd name="connsiteY24" fmla="*/ 504056 h 1083905"/>
                  <a:gd name="connsiteX25" fmla="*/ 827195 w 1625207"/>
                  <a:gd name="connsiteY25" fmla="*/ 439788 h 1083905"/>
                  <a:gd name="connsiteX26" fmla="*/ 774917 w 1625207"/>
                  <a:gd name="connsiteY26" fmla="*/ 505495 h 1083905"/>
                  <a:gd name="connsiteX27" fmla="*/ 736548 w 1625207"/>
                  <a:gd name="connsiteY27" fmla="*/ 516526 h 1083905"/>
                  <a:gd name="connsiteX28" fmla="*/ 704894 w 1625207"/>
                  <a:gd name="connsiteY28" fmla="*/ 448901 h 1083905"/>
                  <a:gd name="connsiteX29" fmla="*/ 712568 w 1625207"/>
                  <a:gd name="connsiteY29" fmla="*/ 432114 h 1083905"/>
                  <a:gd name="connsiteX30" fmla="*/ 692424 w 1625207"/>
                  <a:gd name="connsiteY30" fmla="*/ 472881 h 1083905"/>
                  <a:gd name="connsiteX31" fmla="*/ 659810 w 1625207"/>
                  <a:gd name="connsiteY31" fmla="*/ 491107 h 1083905"/>
                  <a:gd name="connsiteX32" fmla="*/ 598900 w 1625207"/>
                  <a:gd name="connsiteY32" fmla="*/ 479116 h 1083905"/>
                  <a:gd name="connsiteX33" fmla="*/ 589308 w 1625207"/>
                  <a:gd name="connsiteY33" fmla="*/ 452738 h 1083905"/>
                  <a:gd name="connsiteX34" fmla="*/ 643024 w 1625207"/>
                  <a:gd name="connsiteY34" fmla="*/ 393745 h 1083905"/>
                  <a:gd name="connsiteX35" fmla="*/ 580195 w 1625207"/>
                  <a:gd name="connsiteY35" fmla="*/ 450819 h 1083905"/>
                  <a:gd name="connsiteX36" fmla="*/ 539908 w 1625207"/>
                  <a:gd name="connsiteY36" fmla="*/ 457534 h 1083905"/>
                  <a:gd name="connsiteX37" fmla="*/ 456935 w 1625207"/>
                  <a:gd name="connsiteY37" fmla="*/ 470963 h 1083905"/>
                  <a:gd name="connsiteX38" fmla="*/ 413291 w 1625207"/>
                  <a:gd name="connsiteY38" fmla="*/ 674318 h 1083905"/>
                  <a:gd name="connsiteX39" fmla="*/ 425281 w 1625207"/>
                  <a:gd name="connsiteY39" fmla="*/ 730912 h 1083905"/>
                  <a:gd name="connsiteX40" fmla="*/ 425281 w 1625207"/>
                  <a:gd name="connsiteY40" fmla="*/ 848417 h 1083905"/>
                  <a:gd name="connsiteX41" fmla="*/ 419046 w 1625207"/>
                  <a:gd name="connsiteY41" fmla="*/ 873836 h 1083905"/>
                  <a:gd name="connsiteX42" fmla="*/ 327440 w 1625207"/>
                  <a:gd name="connsiteY42" fmla="*/ 566405 h 1083905"/>
                  <a:gd name="connsiteX43" fmla="*/ 408495 w 1625207"/>
                  <a:gd name="connsiteY43" fmla="*/ 298783 h 1083905"/>
                  <a:gd name="connsiteX44" fmla="*/ 403218 w 1625207"/>
                  <a:gd name="connsiteY44" fmla="*/ 270965 h 1083905"/>
                  <a:gd name="connsiteX45" fmla="*/ 329838 w 1625207"/>
                  <a:gd name="connsiteY45" fmla="*/ 275761 h 1083905"/>
                  <a:gd name="connsiteX46" fmla="*/ 253100 w 1625207"/>
                  <a:gd name="connsiteY46" fmla="*/ 394705 h 1083905"/>
                  <a:gd name="connsiteX47" fmla="*/ 156698 w 1625207"/>
                  <a:gd name="connsiteY47" fmla="*/ 506934 h 1083905"/>
                  <a:gd name="connsiteX48" fmla="*/ 7060 w 1625207"/>
                  <a:gd name="connsiteY48" fmla="*/ 471442 h 1083905"/>
                  <a:gd name="connsiteX49" fmla="*/ 825 w 1625207"/>
                  <a:gd name="connsiteY49" fmla="*/ 447462 h 1083905"/>
                  <a:gd name="connsiteX50" fmla="*/ 32479 w 1625207"/>
                  <a:gd name="connsiteY50" fmla="*/ 456095 h 1083905"/>
                  <a:gd name="connsiteX51" fmla="*/ 110656 w 1625207"/>
                  <a:gd name="connsiteY51" fmla="*/ 430196 h 1083905"/>
                  <a:gd name="connsiteX52" fmla="*/ 157178 w 1625207"/>
                  <a:gd name="connsiteY52" fmla="*/ 314130 h 1083905"/>
                  <a:gd name="connsiteX53" fmla="*/ 223365 w 1625207"/>
                  <a:gd name="connsiteY53" fmla="*/ 95907 h 1083905"/>
                  <a:gd name="connsiteX54" fmla="*/ 361013 w 1625207"/>
                  <a:gd name="connsiteY54" fmla="*/ 464 h 1083905"/>
                  <a:gd name="connsiteX55" fmla="*/ 492426 w 1625207"/>
                  <a:gd name="connsiteY55" fmla="*/ 72886 h 1083905"/>
                  <a:gd name="connsiteX56" fmla="*/ 521203 w 1625207"/>
                  <a:gd name="connsiteY56" fmla="*/ 145787 h 1083905"/>
                  <a:gd name="connsiteX57" fmla="*/ 546143 w 1625207"/>
                  <a:gd name="connsiteY57" fmla="*/ 154420 h 1083905"/>
                  <a:gd name="connsiteX58" fmla="*/ 838705 w 1625207"/>
                  <a:gd name="connsiteY58" fmla="*/ 60895 h 1083905"/>
                  <a:gd name="connsiteX59" fmla="*/ 1268437 w 1625207"/>
                  <a:gd name="connsiteY59" fmla="*/ 296384 h 1083905"/>
                  <a:gd name="connsiteX60" fmla="*/ 1337501 w 1625207"/>
                  <a:gd name="connsiteY60" fmla="*/ 459452 h 1083905"/>
                  <a:gd name="connsiteX61" fmla="*/ 1403207 w 1625207"/>
                  <a:gd name="connsiteY61" fmla="*/ 425879 h 1083905"/>
                  <a:gd name="connsiteX62" fmla="*/ 1620951 w 1625207"/>
                  <a:gd name="connsiteY62" fmla="*/ 529475 h 1083905"/>
                  <a:gd name="connsiteX63" fmla="*/ 1599848 w 1625207"/>
                  <a:gd name="connsiteY63" fmla="*/ 654174 h 1083905"/>
                  <a:gd name="connsiteX64" fmla="*/ 1476109 w 1625207"/>
                  <a:gd name="connsiteY64" fmla="*/ 872877 h 1083905"/>
                  <a:gd name="connsiteX65" fmla="*/ 1457883 w 1625207"/>
                  <a:gd name="connsiteY65" fmla="*/ 974554 h 1083905"/>
                  <a:gd name="connsiteX66" fmla="*/ 1507283 w 1625207"/>
                  <a:gd name="connsiteY66" fmla="*/ 1019638 h 1083905"/>
                  <a:gd name="connsiteX67" fmla="*/ 1507763 w 1625207"/>
                  <a:gd name="connsiteY67" fmla="*/ 1036424 h 1083905"/>
                  <a:gd name="connsiteX68" fmla="*/ 1433423 w 1625207"/>
                  <a:gd name="connsiteY68" fmla="*/ 1036904 h 108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625207" h="1083905">
                    <a:moveTo>
                      <a:pt x="1433423" y="1036904"/>
                    </a:moveTo>
                    <a:cubicBezTo>
                      <a:pt x="1389299" y="1020117"/>
                      <a:pt x="1371553" y="984626"/>
                      <a:pt x="1366278" y="941461"/>
                    </a:cubicBezTo>
                    <a:cubicBezTo>
                      <a:pt x="1359563" y="886786"/>
                      <a:pt x="1371553" y="834028"/>
                      <a:pt x="1389779" y="782710"/>
                    </a:cubicBezTo>
                    <a:cubicBezTo>
                      <a:pt x="1402728" y="746739"/>
                      <a:pt x="1414239" y="710289"/>
                      <a:pt x="1412320" y="671440"/>
                    </a:cubicBezTo>
                    <a:cubicBezTo>
                      <a:pt x="1411361" y="652735"/>
                      <a:pt x="1405126" y="635469"/>
                      <a:pt x="1388340" y="624918"/>
                    </a:cubicBezTo>
                    <a:cubicBezTo>
                      <a:pt x="1360523" y="608132"/>
                      <a:pt x="1351410" y="613887"/>
                      <a:pt x="1345654" y="645062"/>
                    </a:cubicBezTo>
                    <a:cubicBezTo>
                      <a:pt x="1313520" y="829232"/>
                      <a:pt x="1216159" y="964962"/>
                      <a:pt x="1045418" y="1045537"/>
                    </a:cubicBezTo>
                    <a:cubicBezTo>
                      <a:pt x="1006569" y="1063762"/>
                      <a:pt x="965323" y="1075752"/>
                      <a:pt x="923117" y="1083906"/>
                    </a:cubicBezTo>
                    <a:cubicBezTo>
                      <a:pt x="919280" y="1071436"/>
                      <a:pt x="929352" y="1066640"/>
                      <a:pt x="936546" y="1060884"/>
                    </a:cubicBezTo>
                    <a:cubicBezTo>
                      <a:pt x="968680" y="1034506"/>
                      <a:pt x="997936" y="1004770"/>
                      <a:pt x="1024795" y="973595"/>
                    </a:cubicBezTo>
                    <a:cubicBezTo>
                      <a:pt x="1034866" y="962085"/>
                      <a:pt x="1045897" y="955370"/>
                      <a:pt x="1060766" y="952013"/>
                    </a:cubicBezTo>
                    <a:cubicBezTo>
                      <a:pt x="1144217" y="934267"/>
                      <a:pt x="1197455" y="857529"/>
                      <a:pt x="1184025" y="773597"/>
                    </a:cubicBezTo>
                    <a:cubicBezTo>
                      <a:pt x="1179229" y="742902"/>
                      <a:pt x="1166280" y="715564"/>
                      <a:pt x="1133666" y="703095"/>
                    </a:cubicBezTo>
                    <a:cubicBezTo>
                      <a:pt x="1124074" y="699258"/>
                      <a:pt x="1114961" y="693982"/>
                      <a:pt x="1105849" y="689186"/>
                    </a:cubicBezTo>
                    <a:cubicBezTo>
                      <a:pt x="1093379" y="682951"/>
                      <a:pt x="1086664" y="673359"/>
                      <a:pt x="1084746" y="659450"/>
                    </a:cubicBezTo>
                    <a:cubicBezTo>
                      <a:pt x="1079950" y="627316"/>
                      <a:pt x="1077552" y="594703"/>
                      <a:pt x="1072756" y="561130"/>
                    </a:cubicBezTo>
                    <a:cubicBezTo>
                      <a:pt x="1064602" y="576477"/>
                      <a:pt x="1055970" y="590386"/>
                      <a:pt x="1046857" y="604295"/>
                    </a:cubicBezTo>
                    <a:cubicBezTo>
                      <a:pt x="1037265" y="618203"/>
                      <a:pt x="1025274" y="623000"/>
                      <a:pt x="1009447" y="616765"/>
                    </a:cubicBezTo>
                    <a:cubicBezTo>
                      <a:pt x="984987" y="607172"/>
                      <a:pt x="960047" y="598060"/>
                      <a:pt x="936067" y="587029"/>
                    </a:cubicBezTo>
                    <a:cubicBezTo>
                      <a:pt x="921198" y="580794"/>
                      <a:pt x="914004" y="570242"/>
                      <a:pt x="915443" y="552976"/>
                    </a:cubicBezTo>
                    <a:cubicBezTo>
                      <a:pt x="917362" y="531394"/>
                      <a:pt x="918321" y="509811"/>
                      <a:pt x="924556" y="485831"/>
                    </a:cubicBezTo>
                    <a:cubicBezTo>
                      <a:pt x="917841" y="509332"/>
                      <a:pt x="908249" y="528516"/>
                      <a:pt x="899616" y="548180"/>
                    </a:cubicBezTo>
                    <a:cubicBezTo>
                      <a:pt x="892902" y="563048"/>
                      <a:pt x="881870" y="567844"/>
                      <a:pt x="866523" y="562089"/>
                    </a:cubicBezTo>
                    <a:cubicBezTo>
                      <a:pt x="849257" y="555374"/>
                      <a:pt x="831991" y="549619"/>
                      <a:pt x="815204" y="542425"/>
                    </a:cubicBezTo>
                    <a:cubicBezTo>
                      <a:pt x="795540" y="534272"/>
                      <a:pt x="791703" y="524679"/>
                      <a:pt x="799378" y="504056"/>
                    </a:cubicBezTo>
                    <a:cubicBezTo>
                      <a:pt x="808010" y="481035"/>
                      <a:pt x="817123" y="458013"/>
                      <a:pt x="827195" y="439788"/>
                    </a:cubicBezTo>
                    <a:cubicBezTo>
                      <a:pt x="812327" y="459932"/>
                      <a:pt x="793142" y="482474"/>
                      <a:pt x="774917" y="505495"/>
                    </a:cubicBezTo>
                    <a:cubicBezTo>
                      <a:pt x="764366" y="518444"/>
                      <a:pt x="751896" y="521322"/>
                      <a:pt x="736548" y="516526"/>
                    </a:cubicBezTo>
                    <a:cubicBezTo>
                      <a:pt x="686669" y="500699"/>
                      <a:pt x="674199" y="503097"/>
                      <a:pt x="704894" y="448901"/>
                    </a:cubicBezTo>
                    <a:cubicBezTo>
                      <a:pt x="707771" y="443625"/>
                      <a:pt x="710650" y="437870"/>
                      <a:pt x="712568" y="432114"/>
                    </a:cubicBezTo>
                    <a:cubicBezTo>
                      <a:pt x="706812" y="446023"/>
                      <a:pt x="698659" y="458973"/>
                      <a:pt x="692424" y="472881"/>
                    </a:cubicBezTo>
                    <a:cubicBezTo>
                      <a:pt x="686189" y="487749"/>
                      <a:pt x="674679" y="493025"/>
                      <a:pt x="659810" y="491107"/>
                    </a:cubicBezTo>
                    <a:cubicBezTo>
                      <a:pt x="639187" y="488708"/>
                      <a:pt x="619043" y="483912"/>
                      <a:pt x="598900" y="479116"/>
                    </a:cubicBezTo>
                    <a:cubicBezTo>
                      <a:pt x="583073" y="475279"/>
                      <a:pt x="580195" y="466646"/>
                      <a:pt x="589308" y="452738"/>
                    </a:cubicBezTo>
                    <a:cubicBezTo>
                      <a:pt x="604655" y="429237"/>
                      <a:pt x="627677" y="412450"/>
                      <a:pt x="643024" y="393745"/>
                    </a:cubicBezTo>
                    <a:cubicBezTo>
                      <a:pt x="625758" y="412930"/>
                      <a:pt x="603217" y="432114"/>
                      <a:pt x="580195" y="450819"/>
                    </a:cubicBezTo>
                    <a:cubicBezTo>
                      <a:pt x="567725" y="460411"/>
                      <a:pt x="554296" y="464728"/>
                      <a:pt x="539908" y="457534"/>
                    </a:cubicBezTo>
                    <a:cubicBezTo>
                      <a:pt x="508733" y="441707"/>
                      <a:pt x="481875" y="454656"/>
                      <a:pt x="456935" y="470963"/>
                    </a:cubicBezTo>
                    <a:cubicBezTo>
                      <a:pt x="395065" y="512209"/>
                      <a:pt x="373962" y="609091"/>
                      <a:pt x="413291" y="674318"/>
                    </a:cubicBezTo>
                    <a:cubicBezTo>
                      <a:pt x="424321" y="692543"/>
                      <a:pt x="427199" y="709809"/>
                      <a:pt x="425281" y="730912"/>
                    </a:cubicBezTo>
                    <a:cubicBezTo>
                      <a:pt x="421923" y="769761"/>
                      <a:pt x="422403" y="809089"/>
                      <a:pt x="425281" y="848417"/>
                    </a:cubicBezTo>
                    <a:cubicBezTo>
                      <a:pt x="425760" y="857529"/>
                      <a:pt x="430557" y="867601"/>
                      <a:pt x="419046" y="873836"/>
                    </a:cubicBezTo>
                    <a:cubicBezTo>
                      <a:pt x="355258" y="781271"/>
                      <a:pt x="325522" y="679114"/>
                      <a:pt x="327440" y="566405"/>
                    </a:cubicBezTo>
                    <a:cubicBezTo>
                      <a:pt x="329358" y="469044"/>
                      <a:pt x="357176" y="380316"/>
                      <a:pt x="408495" y="298783"/>
                    </a:cubicBezTo>
                    <a:cubicBezTo>
                      <a:pt x="417607" y="284394"/>
                      <a:pt x="410413" y="277680"/>
                      <a:pt x="403218" y="270965"/>
                    </a:cubicBezTo>
                    <a:cubicBezTo>
                      <a:pt x="383554" y="252260"/>
                      <a:pt x="353339" y="255138"/>
                      <a:pt x="329838" y="275761"/>
                    </a:cubicBezTo>
                    <a:cubicBezTo>
                      <a:pt x="292908" y="307895"/>
                      <a:pt x="275642" y="352979"/>
                      <a:pt x="253100" y="394705"/>
                    </a:cubicBezTo>
                    <a:cubicBezTo>
                      <a:pt x="229120" y="439309"/>
                      <a:pt x="200343" y="479596"/>
                      <a:pt x="156698" y="506934"/>
                    </a:cubicBezTo>
                    <a:cubicBezTo>
                      <a:pt x="100584" y="541945"/>
                      <a:pt x="41592" y="528037"/>
                      <a:pt x="7060" y="471442"/>
                    </a:cubicBezTo>
                    <a:cubicBezTo>
                      <a:pt x="3223" y="465208"/>
                      <a:pt x="-2053" y="458493"/>
                      <a:pt x="825" y="447462"/>
                    </a:cubicBezTo>
                    <a:cubicBezTo>
                      <a:pt x="11376" y="450340"/>
                      <a:pt x="21928" y="453217"/>
                      <a:pt x="32479" y="456095"/>
                    </a:cubicBezTo>
                    <a:cubicBezTo>
                      <a:pt x="63174" y="465208"/>
                      <a:pt x="90992" y="456095"/>
                      <a:pt x="110656" y="430196"/>
                    </a:cubicBezTo>
                    <a:cubicBezTo>
                      <a:pt x="137035" y="395664"/>
                      <a:pt x="146627" y="354897"/>
                      <a:pt x="157178" y="314130"/>
                    </a:cubicBezTo>
                    <a:cubicBezTo>
                      <a:pt x="176363" y="240270"/>
                      <a:pt x="188353" y="164491"/>
                      <a:pt x="223365" y="95907"/>
                    </a:cubicBezTo>
                    <a:cubicBezTo>
                      <a:pt x="252141" y="39313"/>
                      <a:pt x="296265" y="5261"/>
                      <a:pt x="361013" y="464"/>
                    </a:cubicBezTo>
                    <a:cubicBezTo>
                      <a:pt x="420485" y="-3852"/>
                      <a:pt x="463170" y="22047"/>
                      <a:pt x="492426" y="72886"/>
                    </a:cubicBezTo>
                    <a:cubicBezTo>
                      <a:pt x="505855" y="95907"/>
                      <a:pt x="515927" y="119888"/>
                      <a:pt x="521203" y="145787"/>
                    </a:cubicBezTo>
                    <a:cubicBezTo>
                      <a:pt x="525040" y="164971"/>
                      <a:pt x="531275" y="164971"/>
                      <a:pt x="546143" y="154420"/>
                    </a:cubicBezTo>
                    <a:cubicBezTo>
                      <a:pt x="633432" y="91591"/>
                      <a:pt x="732232" y="58977"/>
                      <a:pt x="838705" y="60895"/>
                    </a:cubicBezTo>
                    <a:cubicBezTo>
                      <a:pt x="1021917" y="63773"/>
                      <a:pt x="1166760" y="142429"/>
                      <a:pt x="1268437" y="296384"/>
                    </a:cubicBezTo>
                    <a:cubicBezTo>
                      <a:pt x="1301051" y="345784"/>
                      <a:pt x="1321674" y="400940"/>
                      <a:pt x="1337501" y="459452"/>
                    </a:cubicBezTo>
                    <a:cubicBezTo>
                      <a:pt x="1360042" y="447462"/>
                      <a:pt x="1381145" y="434992"/>
                      <a:pt x="1403207" y="425879"/>
                    </a:cubicBezTo>
                    <a:cubicBezTo>
                      <a:pt x="1507283" y="382235"/>
                      <a:pt x="1590736" y="420124"/>
                      <a:pt x="1620951" y="529475"/>
                    </a:cubicBezTo>
                    <a:cubicBezTo>
                      <a:pt x="1632941" y="572161"/>
                      <a:pt x="1617594" y="613887"/>
                      <a:pt x="1599848" y="654174"/>
                    </a:cubicBezTo>
                    <a:cubicBezTo>
                      <a:pt x="1566275" y="731392"/>
                      <a:pt x="1512079" y="797098"/>
                      <a:pt x="1476109" y="872877"/>
                    </a:cubicBezTo>
                    <a:cubicBezTo>
                      <a:pt x="1460761" y="904531"/>
                      <a:pt x="1441576" y="936186"/>
                      <a:pt x="1457883" y="974554"/>
                    </a:cubicBezTo>
                    <a:cubicBezTo>
                      <a:pt x="1467955" y="997576"/>
                      <a:pt x="1486180" y="1009566"/>
                      <a:pt x="1507283" y="1019638"/>
                    </a:cubicBezTo>
                    <a:cubicBezTo>
                      <a:pt x="1516876" y="1023954"/>
                      <a:pt x="1528866" y="1030189"/>
                      <a:pt x="1507763" y="1036424"/>
                    </a:cubicBezTo>
                    <a:cubicBezTo>
                      <a:pt x="1484741" y="1044578"/>
                      <a:pt x="1458843" y="1044578"/>
                      <a:pt x="1433423" y="1036904"/>
                    </a:cubicBezTo>
                    <a:close/>
                  </a:path>
                </a:pathLst>
              </a:custGeom>
              <a:solidFill>
                <a:srgbClr val="3D1B0F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52">
                <a:extLst>
                  <a:ext uri="{FF2B5EF4-FFF2-40B4-BE49-F238E27FC236}">
                    <a16:creationId xmlns:a16="http://schemas.microsoft.com/office/drawing/2014/main" id="{AF780710-26A5-2E42-F4D6-80ADD99025E5}"/>
                  </a:ext>
                </a:extLst>
              </p:cNvPr>
              <p:cNvSpPr/>
              <p:nvPr/>
            </p:nvSpPr>
            <p:spPr>
              <a:xfrm>
                <a:off x="6821725" y="1441152"/>
                <a:ext cx="1097111" cy="1146500"/>
              </a:xfrm>
              <a:custGeom>
                <a:avLst/>
                <a:gdLst>
                  <a:gd name="connsiteX0" fmla="*/ 320305 w 1097111"/>
                  <a:gd name="connsiteY0" fmla="*/ 500234 h 1146500"/>
                  <a:gd name="connsiteX1" fmla="*/ 321264 w 1097111"/>
                  <a:gd name="connsiteY1" fmla="*/ 335248 h 1146500"/>
                  <a:gd name="connsiteX2" fmla="*/ 311672 w 1097111"/>
                  <a:gd name="connsiteY2" fmla="*/ 311747 h 1146500"/>
                  <a:gd name="connsiteX3" fmla="*/ 357235 w 1097111"/>
                  <a:gd name="connsiteY3" fmla="*/ 89208 h 1146500"/>
                  <a:gd name="connsiteX4" fmla="*/ 447402 w 1097111"/>
                  <a:gd name="connsiteY4" fmla="*/ 78656 h 1146500"/>
                  <a:gd name="connsiteX5" fmla="*/ 474740 w 1097111"/>
                  <a:gd name="connsiteY5" fmla="*/ 73381 h 1146500"/>
                  <a:gd name="connsiteX6" fmla="*/ 568743 w 1097111"/>
                  <a:gd name="connsiteY6" fmla="*/ 0 h 1146500"/>
                  <a:gd name="connsiteX7" fmla="*/ 485291 w 1097111"/>
                  <a:gd name="connsiteY7" fmla="*/ 94963 h 1146500"/>
                  <a:gd name="connsiteX8" fmla="*/ 569702 w 1097111"/>
                  <a:gd name="connsiteY8" fmla="*/ 112229 h 1146500"/>
                  <a:gd name="connsiteX9" fmla="*/ 587448 w 1097111"/>
                  <a:gd name="connsiteY9" fmla="*/ 100239 h 1146500"/>
                  <a:gd name="connsiteX10" fmla="*/ 625817 w 1097111"/>
                  <a:gd name="connsiteY10" fmla="*/ 38848 h 1146500"/>
                  <a:gd name="connsiteX11" fmla="*/ 598479 w 1097111"/>
                  <a:gd name="connsiteY11" fmla="*/ 104555 h 1146500"/>
                  <a:gd name="connsiteX12" fmla="*/ 608071 w 1097111"/>
                  <a:gd name="connsiteY12" fmla="*/ 126617 h 1146500"/>
                  <a:gd name="connsiteX13" fmla="*/ 689605 w 1097111"/>
                  <a:gd name="connsiteY13" fmla="*/ 103596 h 1146500"/>
                  <a:gd name="connsiteX14" fmla="*/ 744281 w 1097111"/>
                  <a:gd name="connsiteY14" fmla="*/ 43645 h 1146500"/>
                  <a:gd name="connsiteX15" fmla="*/ 706871 w 1097111"/>
                  <a:gd name="connsiteY15" fmla="*/ 133332 h 1146500"/>
                  <a:gd name="connsiteX16" fmla="*/ 719821 w 1097111"/>
                  <a:gd name="connsiteY16" fmla="*/ 162109 h 1146500"/>
                  <a:gd name="connsiteX17" fmla="*/ 771139 w 1097111"/>
                  <a:gd name="connsiteY17" fmla="*/ 181773 h 1146500"/>
                  <a:gd name="connsiteX18" fmla="*/ 796079 w 1097111"/>
                  <a:gd name="connsiteY18" fmla="*/ 171701 h 1146500"/>
                  <a:gd name="connsiteX19" fmla="*/ 833009 w 1097111"/>
                  <a:gd name="connsiteY19" fmla="*/ 96402 h 1146500"/>
                  <a:gd name="connsiteX20" fmla="*/ 824856 w 1097111"/>
                  <a:gd name="connsiteY20" fmla="*/ 180334 h 1146500"/>
                  <a:gd name="connsiteX21" fmla="*/ 840203 w 1097111"/>
                  <a:gd name="connsiteY21" fmla="*/ 207192 h 1146500"/>
                  <a:gd name="connsiteX22" fmla="*/ 918380 w 1097111"/>
                  <a:gd name="connsiteY22" fmla="*/ 237887 h 1146500"/>
                  <a:gd name="connsiteX23" fmla="*/ 941401 w 1097111"/>
                  <a:gd name="connsiteY23" fmla="*/ 230213 h 1146500"/>
                  <a:gd name="connsiteX24" fmla="*/ 980249 w 1097111"/>
                  <a:gd name="connsiteY24" fmla="*/ 166425 h 1146500"/>
                  <a:gd name="connsiteX25" fmla="*/ 993679 w 1097111"/>
                  <a:gd name="connsiteY25" fmla="*/ 282971 h 1146500"/>
                  <a:gd name="connsiteX26" fmla="*/ 1012863 w 1097111"/>
                  <a:gd name="connsiteY26" fmla="*/ 309349 h 1146500"/>
                  <a:gd name="connsiteX27" fmla="*/ 1032527 w 1097111"/>
                  <a:gd name="connsiteY27" fmla="*/ 318462 h 1146500"/>
                  <a:gd name="connsiteX28" fmla="*/ 1096795 w 1097111"/>
                  <a:gd name="connsiteY28" fmla="*/ 418700 h 1146500"/>
                  <a:gd name="connsiteX29" fmla="*/ 961545 w 1097111"/>
                  <a:gd name="connsiteY29" fmla="*/ 586085 h 1146500"/>
                  <a:gd name="connsiteX30" fmla="*/ 943799 w 1097111"/>
                  <a:gd name="connsiteY30" fmla="*/ 591840 h 1146500"/>
                  <a:gd name="connsiteX31" fmla="*/ 825815 w 1097111"/>
                  <a:gd name="connsiteY31" fmla="*/ 709824 h 1146500"/>
                  <a:gd name="connsiteX32" fmla="*/ 730852 w 1097111"/>
                  <a:gd name="connsiteY32" fmla="*/ 762102 h 1146500"/>
                  <a:gd name="connsiteX33" fmla="*/ 686248 w 1097111"/>
                  <a:gd name="connsiteY33" fmla="*/ 776970 h 1146500"/>
                  <a:gd name="connsiteX34" fmla="*/ 635889 w 1097111"/>
                  <a:gd name="connsiteY34" fmla="*/ 818696 h 1146500"/>
                  <a:gd name="connsiteX35" fmla="*/ 603755 w 1097111"/>
                  <a:gd name="connsiteY35" fmla="*/ 897352 h 1146500"/>
                  <a:gd name="connsiteX36" fmla="*/ 613827 w 1097111"/>
                  <a:gd name="connsiteY36" fmla="*/ 936201 h 1146500"/>
                  <a:gd name="connsiteX37" fmla="*/ 801834 w 1097111"/>
                  <a:gd name="connsiteY37" fmla="*/ 1097350 h 1146500"/>
                  <a:gd name="connsiteX38" fmla="*/ 838285 w 1097111"/>
                  <a:gd name="connsiteY38" fmla="*/ 1142434 h 1146500"/>
                  <a:gd name="connsiteX39" fmla="*/ 813345 w 1097111"/>
                  <a:gd name="connsiteY39" fmla="*/ 1143393 h 1146500"/>
                  <a:gd name="connsiteX40" fmla="*/ 582172 w 1097111"/>
                  <a:gd name="connsiteY40" fmla="*/ 1071931 h 1146500"/>
                  <a:gd name="connsiteX41" fmla="*/ 300641 w 1097111"/>
                  <a:gd name="connsiteY41" fmla="*/ 956824 h 1146500"/>
                  <a:gd name="connsiteX42" fmla="*/ 17191 w 1097111"/>
                  <a:gd name="connsiteY42" fmla="*/ 811502 h 1146500"/>
                  <a:gd name="connsiteX43" fmla="*/ 884 w 1097111"/>
                  <a:gd name="connsiteY43" fmla="*/ 789440 h 1146500"/>
                  <a:gd name="connsiteX44" fmla="*/ 268027 w 1097111"/>
                  <a:gd name="connsiteY44" fmla="*/ 803828 h 1146500"/>
                  <a:gd name="connsiteX45" fmla="*/ 270425 w 1097111"/>
                  <a:gd name="connsiteY45" fmla="*/ 804787 h 1146500"/>
                  <a:gd name="connsiteX46" fmla="*/ 352919 w 1097111"/>
                  <a:gd name="connsiteY46" fmla="*/ 763061 h 1146500"/>
                  <a:gd name="connsiteX47" fmla="*/ 382175 w 1097111"/>
                  <a:gd name="connsiteY47" fmla="*/ 693518 h 1146500"/>
                  <a:gd name="connsiteX48" fmla="*/ 382654 w 1097111"/>
                  <a:gd name="connsiteY48" fmla="*/ 665700 h 1146500"/>
                  <a:gd name="connsiteX49" fmla="*/ 325580 w 1097111"/>
                  <a:gd name="connsiteY49" fmla="*/ 511745 h 1146500"/>
                  <a:gd name="connsiteX50" fmla="*/ 320305 w 1097111"/>
                  <a:gd name="connsiteY50" fmla="*/ 500234 h 114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97111" h="1146500">
                    <a:moveTo>
                      <a:pt x="320305" y="500234"/>
                    </a:moveTo>
                    <a:cubicBezTo>
                      <a:pt x="316948" y="445079"/>
                      <a:pt x="313111" y="390403"/>
                      <a:pt x="321264" y="335248"/>
                    </a:cubicBezTo>
                    <a:cubicBezTo>
                      <a:pt x="322703" y="325176"/>
                      <a:pt x="315988" y="318941"/>
                      <a:pt x="311672" y="311747"/>
                    </a:cubicBezTo>
                    <a:cubicBezTo>
                      <a:pt x="264670" y="237887"/>
                      <a:pt x="285293" y="133811"/>
                      <a:pt x="357235" y="89208"/>
                    </a:cubicBezTo>
                    <a:cubicBezTo>
                      <a:pt x="384573" y="72421"/>
                      <a:pt x="414308" y="57553"/>
                      <a:pt x="447402" y="78656"/>
                    </a:cubicBezTo>
                    <a:cubicBezTo>
                      <a:pt x="457953" y="85850"/>
                      <a:pt x="466107" y="81054"/>
                      <a:pt x="474740" y="73381"/>
                    </a:cubicBezTo>
                    <a:cubicBezTo>
                      <a:pt x="504475" y="47482"/>
                      <a:pt x="535171" y="22062"/>
                      <a:pt x="568743" y="0"/>
                    </a:cubicBezTo>
                    <a:cubicBezTo>
                      <a:pt x="541885" y="30695"/>
                      <a:pt x="515027" y="61390"/>
                      <a:pt x="485291" y="94963"/>
                    </a:cubicBezTo>
                    <a:cubicBezTo>
                      <a:pt x="515986" y="101198"/>
                      <a:pt x="542844" y="106474"/>
                      <a:pt x="569702" y="112229"/>
                    </a:cubicBezTo>
                    <a:cubicBezTo>
                      <a:pt x="580254" y="114627"/>
                      <a:pt x="583611" y="107433"/>
                      <a:pt x="587448" y="100239"/>
                    </a:cubicBezTo>
                    <a:cubicBezTo>
                      <a:pt x="598959" y="79136"/>
                      <a:pt x="609990" y="58033"/>
                      <a:pt x="625817" y="38848"/>
                    </a:cubicBezTo>
                    <a:cubicBezTo>
                      <a:pt x="616705" y="60911"/>
                      <a:pt x="608071" y="82973"/>
                      <a:pt x="598479" y="104555"/>
                    </a:cubicBezTo>
                    <a:cubicBezTo>
                      <a:pt x="593204" y="116545"/>
                      <a:pt x="594163" y="122301"/>
                      <a:pt x="608071" y="126617"/>
                    </a:cubicBezTo>
                    <a:cubicBezTo>
                      <a:pt x="657472" y="142444"/>
                      <a:pt x="657472" y="142924"/>
                      <a:pt x="689605" y="103596"/>
                    </a:cubicBezTo>
                    <a:cubicBezTo>
                      <a:pt x="706392" y="82973"/>
                      <a:pt x="723657" y="61870"/>
                      <a:pt x="744281" y="43645"/>
                    </a:cubicBezTo>
                    <a:cubicBezTo>
                      <a:pt x="731811" y="73860"/>
                      <a:pt x="720780" y="104076"/>
                      <a:pt x="706871" y="133332"/>
                    </a:cubicBezTo>
                    <a:cubicBezTo>
                      <a:pt x="698718" y="150118"/>
                      <a:pt x="703035" y="157312"/>
                      <a:pt x="719821" y="162109"/>
                    </a:cubicBezTo>
                    <a:cubicBezTo>
                      <a:pt x="737566" y="167384"/>
                      <a:pt x="754832" y="174099"/>
                      <a:pt x="771139" y="181773"/>
                    </a:cubicBezTo>
                    <a:cubicBezTo>
                      <a:pt x="784568" y="188008"/>
                      <a:pt x="790803" y="185609"/>
                      <a:pt x="796079" y="171701"/>
                    </a:cubicBezTo>
                    <a:cubicBezTo>
                      <a:pt x="805671" y="145802"/>
                      <a:pt x="817182" y="120862"/>
                      <a:pt x="833009" y="96402"/>
                    </a:cubicBezTo>
                    <a:cubicBezTo>
                      <a:pt x="830611" y="124219"/>
                      <a:pt x="828692" y="152516"/>
                      <a:pt x="824856" y="180334"/>
                    </a:cubicBezTo>
                    <a:cubicBezTo>
                      <a:pt x="822937" y="194242"/>
                      <a:pt x="825815" y="202396"/>
                      <a:pt x="840203" y="207192"/>
                    </a:cubicBezTo>
                    <a:cubicBezTo>
                      <a:pt x="866582" y="216305"/>
                      <a:pt x="892481" y="226856"/>
                      <a:pt x="918380" y="237887"/>
                    </a:cubicBezTo>
                    <a:cubicBezTo>
                      <a:pt x="929890" y="242683"/>
                      <a:pt x="935646" y="240285"/>
                      <a:pt x="941401" y="230213"/>
                    </a:cubicBezTo>
                    <a:cubicBezTo>
                      <a:pt x="952432" y="210549"/>
                      <a:pt x="964902" y="190885"/>
                      <a:pt x="980249" y="166425"/>
                    </a:cubicBezTo>
                    <a:cubicBezTo>
                      <a:pt x="985526" y="209110"/>
                      <a:pt x="990801" y="246040"/>
                      <a:pt x="993679" y="282971"/>
                    </a:cubicBezTo>
                    <a:cubicBezTo>
                      <a:pt x="994638" y="297359"/>
                      <a:pt x="1000873" y="304553"/>
                      <a:pt x="1012863" y="309349"/>
                    </a:cubicBezTo>
                    <a:cubicBezTo>
                      <a:pt x="1019578" y="312227"/>
                      <a:pt x="1025812" y="316064"/>
                      <a:pt x="1032527" y="318462"/>
                    </a:cubicBezTo>
                    <a:cubicBezTo>
                      <a:pt x="1080968" y="334769"/>
                      <a:pt x="1093918" y="375056"/>
                      <a:pt x="1096795" y="418700"/>
                    </a:cubicBezTo>
                    <a:cubicBezTo>
                      <a:pt x="1102071" y="498795"/>
                      <a:pt x="1040681" y="572656"/>
                      <a:pt x="961545" y="586085"/>
                    </a:cubicBezTo>
                    <a:cubicBezTo>
                      <a:pt x="955310" y="587044"/>
                      <a:pt x="948116" y="586085"/>
                      <a:pt x="943799" y="591840"/>
                    </a:cubicBezTo>
                    <a:cubicBezTo>
                      <a:pt x="909747" y="635964"/>
                      <a:pt x="867541" y="672894"/>
                      <a:pt x="825815" y="709824"/>
                    </a:cubicBezTo>
                    <a:cubicBezTo>
                      <a:pt x="794161" y="727090"/>
                      <a:pt x="764905" y="749152"/>
                      <a:pt x="730852" y="762102"/>
                    </a:cubicBezTo>
                    <a:cubicBezTo>
                      <a:pt x="715984" y="767857"/>
                      <a:pt x="701596" y="775531"/>
                      <a:pt x="686248" y="776970"/>
                    </a:cubicBezTo>
                    <a:cubicBezTo>
                      <a:pt x="658910" y="779848"/>
                      <a:pt x="644522" y="793756"/>
                      <a:pt x="635889" y="818696"/>
                    </a:cubicBezTo>
                    <a:cubicBezTo>
                      <a:pt x="626776" y="845554"/>
                      <a:pt x="617664" y="872892"/>
                      <a:pt x="603755" y="897352"/>
                    </a:cubicBezTo>
                    <a:cubicBezTo>
                      <a:pt x="593204" y="916537"/>
                      <a:pt x="599439" y="924690"/>
                      <a:pt x="613827" y="936201"/>
                    </a:cubicBezTo>
                    <a:cubicBezTo>
                      <a:pt x="679054" y="987039"/>
                      <a:pt x="743322" y="1038838"/>
                      <a:pt x="801834" y="1097350"/>
                    </a:cubicBezTo>
                    <a:cubicBezTo>
                      <a:pt x="815264" y="1110779"/>
                      <a:pt x="833968" y="1121331"/>
                      <a:pt x="838285" y="1142434"/>
                    </a:cubicBezTo>
                    <a:cubicBezTo>
                      <a:pt x="830131" y="1150107"/>
                      <a:pt x="821978" y="1144832"/>
                      <a:pt x="813345" y="1143393"/>
                    </a:cubicBezTo>
                    <a:cubicBezTo>
                      <a:pt x="734209" y="1127086"/>
                      <a:pt x="658431" y="1098789"/>
                      <a:pt x="582172" y="1071931"/>
                    </a:cubicBezTo>
                    <a:cubicBezTo>
                      <a:pt x="486730" y="1037878"/>
                      <a:pt x="393206" y="998550"/>
                      <a:pt x="300641" y="956824"/>
                    </a:cubicBezTo>
                    <a:cubicBezTo>
                      <a:pt x="203759" y="913659"/>
                      <a:pt x="107837" y="867137"/>
                      <a:pt x="17191" y="811502"/>
                    </a:cubicBezTo>
                    <a:cubicBezTo>
                      <a:pt x="9037" y="806706"/>
                      <a:pt x="-3433" y="803828"/>
                      <a:pt x="884" y="789440"/>
                    </a:cubicBezTo>
                    <a:cubicBezTo>
                      <a:pt x="90571" y="783205"/>
                      <a:pt x="179299" y="792797"/>
                      <a:pt x="268027" y="803828"/>
                    </a:cubicBezTo>
                    <a:cubicBezTo>
                      <a:pt x="268987" y="803828"/>
                      <a:pt x="269466" y="804308"/>
                      <a:pt x="270425" y="804787"/>
                    </a:cubicBezTo>
                    <a:cubicBezTo>
                      <a:pt x="326540" y="816298"/>
                      <a:pt x="330857" y="814380"/>
                      <a:pt x="352919" y="763061"/>
                    </a:cubicBezTo>
                    <a:cubicBezTo>
                      <a:pt x="362990" y="740040"/>
                      <a:pt x="372582" y="716539"/>
                      <a:pt x="382175" y="693518"/>
                    </a:cubicBezTo>
                    <a:cubicBezTo>
                      <a:pt x="386012" y="684405"/>
                      <a:pt x="387930" y="674333"/>
                      <a:pt x="382654" y="665700"/>
                    </a:cubicBezTo>
                    <a:cubicBezTo>
                      <a:pt x="352439" y="618698"/>
                      <a:pt x="333255" y="567380"/>
                      <a:pt x="325580" y="511745"/>
                    </a:cubicBezTo>
                    <a:cubicBezTo>
                      <a:pt x="324621" y="507428"/>
                      <a:pt x="321744" y="503592"/>
                      <a:pt x="320305" y="500234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53">
                <a:extLst>
                  <a:ext uri="{FF2B5EF4-FFF2-40B4-BE49-F238E27FC236}">
                    <a16:creationId xmlns:a16="http://schemas.microsoft.com/office/drawing/2014/main" id="{464B20F0-2D52-3788-FB31-9F5220C786D7}"/>
                  </a:ext>
                </a:extLst>
              </p:cNvPr>
              <p:cNvSpPr/>
              <p:nvPr/>
            </p:nvSpPr>
            <p:spPr>
              <a:xfrm>
                <a:off x="6563619" y="2228393"/>
                <a:ext cx="1189137" cy="686602"/>
              </a:xfrm>
              <a:custGeom>
                <a:avLst/>
                <a:gdLst>
                  <a:gd name="connsiteX0" fmla="*/ 258510 w 1189137"/>
                  <a:gd name="connsiteY0" fmla="*/ 1718 h 686602"/>
                  <a:gd name="connsiteX1" fmla="*/ 325176 w 1189137"/>
                  <a:gd name="connsiteY1" fmla="*/ 44883 h 686602"/>
                  <a:gd name="connsiteX2" fmla="*/ 825410 w 1189137"/>
                  <a:gd name="connsiteY2" fmla="*/ 269821 h 686602"/>
                  <a:gd name="connsiteX3" fmla="*/ 1046511 w 1189137"/>
                  <a:gd name="connsiteY3" fmla="*/ 343202 h 686602"/>
                  <a:gd name="connsiteX4" fmla="*/ 1095432 w 1189137"/>
                  <a:gd name="connsiteY4" fmla="*/ 354712 h 686602"/>
                  <a:gd name="connsiteX5" fmla="*/ 1170730 w 1189137"/>
                  <a:gd name="connsiteY5" fmla="*/ 453512 h 686602"/>
                  <a:gd name="connsiteX6" fmla="*/ 1182241 w 1189137"/>
                  <a:gd name="connsiteY6" fmla="*/ 590681 h 686602"/>
                  <a:gd name="connsiteX7" fmla="*/ 1169771 w 1189137"/>
                  <a:gd name="connsiteY7" fmla="*/ 686603 h 686602"/>
                  <a:gd name="connsiteX8" fmla="*/ 528531 w 1189137"/>
                  <a:gd name="connsiteY8" fmla="*/ 311547 h 686602"/>
                  <a:gd name="connsiteX9" fmla="*/ 104555 w 1189137"/>
                  <a:gd name="connsiteY9" fmla="*/ 181093 h 686602"/>
                  <a:gd name="connsiteX10" fmla="*/ 0 w 1189137"/>
                  <a:gd name="connsiteY10" fmla="*/ 158551 h 686602"/>
                  <a:gd name="connsiteX11" fmla="*/ 72421 w 1189137"/>
                  <a:gd name="connsiteY11" fmla="*/ 59751 h 686602"/>
                  <a:gd name="connsiteX12" fmla="*/ 162588 w 1189137"/>
                  <a:gd name="connsiteY12" fmla="*/ 11790 h 686602"/>
                  <a:gd name="connsiteX13" fmla="*/ 258510 w 1189137"/>
                  <a:gd name="connsiteY13" fmla="*/ 1718 h 686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9137" h="686602">
                    <a:moveTo>
                      <a:pt x="258510" y="1718"/>
                    </a:moveTo>
                    <a:cubicBezTo>
                      <a:pt x="276736" y="22821"/>
                      <a:pt x="302155" y="32414"/>
                      <a:pt x="325176" y="44883"/>
                    </a:cubicBezTo>
                    <a:cubicBezTo>
                      <a:pt x="485846" y="132652"/>
                      <a:pt x="653230" y="206512"/>
                      <a:pt x="825410" y="269821"/>
                    </a:cubicBezTo>
                    <a:cubicBezTo>
                      <a:pt x="898312" y="296679"/>
                      <a:pt x="972171" y="321619"/>
                      <a:pt x="1046511" y="343202"/>
                    </a:cubicBezTo>
                    <a:cubicBezTo>
                      <a:pt x="1062338" y="347998"/>
                      <a:pt x="1079125" y="350875"/>
                      <a:pt x="1095432" y="354712"/>
                    </a:cubicBezTo>
                    <a:cubicBezTo>
                      <a:pt x="1130443" y="380132"/>
                      <a:pt x="1151067" y="416582"/>
                      <a:pt x="1170730" y="453512"/>
                    </a:cubicBezTo>
                    <a:cubicBezTo>
                      <a:pt x="1194232" y="497636"/>
                      <a:pt x="1191833" y="543199"/>
                      <a:pt x="1182241" y="590681"/>
                    </a:cubicBezTo>
                    <a:cubicBezTo>
                      <a:pt x="1176006" y="622335"/>
                      <a:pt x="1181282" y="655428"/>
                      <a:pt x="1169771" y="686603"/>
                    </a:cubicBezTo>
                    <a:cubicBezTo>
                      <a:pt x="974090" y="531209"/>
                      <a:pt x="760184" y="405551"/>
                      <a:pt x="528531" y="311547"/>
                    </a:cubicBezTo>
                    <a:cubicBezTo>
                      <a:pt x="391362" y="255912"/>
                      <a:pt x="250357" y="210349"/>
                      <a:pt x="104555" y="181093"/>
                    </a:cubicBezTo>
                    <a:cubicBezTo>
                      <a:pt x="69544" y="173899"/>
                      <a:pt x="34532" y="166225"/>
                      <a:pt x="0" y="158551"/>
                    </a:cubicBezTo>
                    <a:cubicBezTo>
                      <a:pt x="20623" y="123060"/>
                      <a:pt x="48920" y="93324"/>
                      <a:pt x="72421" y="59751"/>
                    </a:cubicBezTo>
                    <a:cubicBezTo>
                      <a:pt x="94004" y="29056"/>
                      <a:pt x="129495" y="18505"/>
                      <a:pt x="162588" y="11790"/>
                    </a:cubicBezTo>
                    <a:cubicBezTo>
                      <a:pt x="193763" y="6035"/>
                      <a:pt x="225897" y="-4037"/>
                      <a:pt x="258510" y="1718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9" name="Freeform: Shape 54">
                <a:extLst>
                  <a:ext uri="{FF2B5EF4-FFF2-40B4-BE49-F238E27FC236}">
                    <a16:creationId xmlns:a16="http://schemas.microsoft.com/office/drawing/2014/main" id="{4CBF21C5-B1D9-28A0-0571-161C1E10EB19}"/>
                  </a:ext>
                </a:extLst>
              </p:cNvPr>
              <p:cNvSpPr/>
              <p:nvPr/>
            </p:nvSpPr>
            <p:spPr>
              <a:xfrm>
                <a:off x="7229319" y="1218762"/>
                <a:ext cx="734458" cy="503921"/>
              </a:xfrm>
              <a:custGeom>
                <a:avLst/>
                <a:gdLst>
                  <a:gd name="connsiteX0" fmla="*/ 0 w 734458"/>
                  <a:gd name="connsiteY0" fmla="*/ 212798 h 503921"/>
                  <a:gd name="connsiteX1" fmla="*/ 46522 w 734458"/>
                  <a:gd name="connsiteY1" fmla="*/ 112079 h 503921"/>
                  <a:gd name="connsiteX2" fmla="*/ 248918 w 734458"/>
                  <a:gd name="connsiteY2" fmla="*/ 4167 h 503921"/>
                  <a:gd name="connsiteX3" fmla="*/ 694956 w 734458"/>
                  <a:gd name="connsiteY3" fmla="*/ 224308 h 503921"/>
                  <a:gd name="connsiteX4" fmla="*/ 699273 w 734458"/>
                  <a:gd name="connsiteY4" fmla="*/ 494329 h 503921"/>
                  <a:gd name="connsiteX5" fmla="*/ 693517 w 734458"/>
                  <a:gd name="connsiteY5" fmla="*/ 503921 h 503921"/>
                  <a:gd name="connsiteX6" fmla="*/ 414864 w 734458"/>
                  <a:gd name="connsiteY6" fmla="*/ 127906 h 503921"/>
                  <a:gd name="connsiteX7" fmla="*/ 0 w 734458"/>
                  <a:gd name="connsiteY7" fmla="*/ 212798 h 50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4458" h="503921">
                    <a:moveTo>
                      <a:pt x="0" y="212798"/>
                    </a:moveTo>
                    <a:cubicBezTo>
                      <a:pt x="7194" y="172990"/>
                      <a:pt x="23500" y="140856"/>
                      <a:pt x="46522" y="112079"/>
                    </a:cubicBezTo>
                    <a:cubicBezTo>
                      <a:pt x="98320" y="47332"/>
                      <a:pt x="168823" y="16157"/>
                      <a:pt x="248918" y="4167"/>
                    </a:cubicBezTo>
                    <a:cubicBezTo>
                      <a:pt x="421098" y="-21253"/>
                      <a:pt x="611504" y="71792"/>
                      <a:pt x="694956" y="224308"/>
                    </a:cubicBezTo>
                    <a:cubicBezTo>
                      <a:pt x="743397" y="312557"/>
                      <a:pt x="750111" y="403203"/>
                      <a:pt x="699273" y="494329"/>
                    </a:cubicBezTo>
                    <a:cubicBezTo>
                      <a:pt x="697834" y="496727"/>
                      <a:pt x="695916" y="499605"/>
                      <a:pt x="693517" y="503921"/>
                    </a:cubicBezTo>
                    <a:cubicBezTo>
                      <a:pt x="694476" y="306801"/>
                      <a:pt x="585605" y="189776"/>
                      <a:pt x="414864" y="127906"/>
                    </a:cubicBezTo>
                    <a:cubicBezTo>
                      <a:pt x="264745" y="72751"/>
                      <a:pt x="120862" y="87619"/>
                      <a:pt x="0" y="21279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0" name="Group 55">
              <a:extLst>
                <a:ext uri="{FF2B5EF4-FFF2-40B4-BE49-F238E27FC236}">
                  <a16:creationId xmlns:a16="http://schemas.microsoft.com/office/drawing/2014/main" id="{DBBFCBF0-3093-E49B-0ECB-AA040F9206E1}"/>
                </a:ext>
              </a:extLst>
            </p:cNvPr>
            <p:cNvGrpSpPr/>
            <p:nvPr/>
          </p:nvGrpSpPr>
          <p:grpSpPr>
            <a:xfrm rot="21060267">
              <a:off x="2832308" y="3141838"/>
              <a:ext cx="816662" cy="662090"/>
              <a:chOff x="8213001" y="3218811"/>
              <a:chExt cx="1775655" cy="1439571"/>
            </a:xfrm>
          </p:grpSpPr>
          <p:sp>
            <p:nvSpPr>
              <p:cNvPr id="241" name="Freeform: Shape 56">
                <a:extLst>
                  <a:ext uri="{FF2B5EF4-FFF2-40B4-BE49-F238E27FC236}">
                    <a16:creationId xmlns:a16="http://schemas.microsoft.com/office/drawing/2014/main" id="{D537657B-B8F9-265A-4AA1-513C5409EEB0}"/>
                  </a:ext>
                </a:extLst>
              </p:cNvPr>
              <p:cNvSpPr/>
              <p:nvPr/>
            </p:nvSpPr>
            <p:spPr>
              <a:xfrm>
                <a:off x="8670942" y="3273142"/>
                <a:ext cx="1128485" cy="806800"/>
              </a:xfrm>
              <a:custGeom>
                <a:avLst/>
                <a:gdLst>
                  <a:gd name="connsiteX0" fmla="*/ 1019741 w 1128485"/>
                  <a:gd name="connsiteY0" fmla="*/ 736806 h 806800"/>
                  <a:gd name="connsiteX1" fmla="*/ 817345 w 1128485"/>
                  <a:gd name="connsiteY1" fmla="*/ 792921 h 806800"/>
                  <a:gd name="connsiteX2" fmla="*/ 761710 w 1128485"/>
                  <a:gd name="connsiteY2" fmla="*/ 784767 h 806800"/>
                  <a:gd name="connsiteX3" fmla="*/ 424064 w 1128485"/>
                  <a:gd name="connsiteY3" fmla="*/ 702754 h 806800"/>
                  <a:gd name="connsiteX4" fmla="*/ 385215 w 1128485"/>
                  <a:gd name="connsiteY4" fmla="*/ 703233 h 806800"/>
                  <a:gd name="connsiteX5" fmla="*/ 302723 w 1128485"/>
                  <a:gd name="connsiteY5" fmla="*/ 732010 h 806800"/>
                  <a:gd name="connsiteX6" fmla="*/ 289773 w 1128485"/>
                  <a:gd name="connsiteY6" fmla="*/ 766542 h 806800"/>
                  <a:gd name="connsiteX7" fmla="*/ 213515 w 1128485"/>
                  <a:gd name="connsiteY7" fmla="*/ 753113 h 806800"/>
                  <a:gd name="connsiteX8" fmla="*/ 63876 w 1128485"/>
                  <a:gd name="connsiteY8" fmla="*/ 710427 h 806800"/>
                  <a:gd name="connsiteX9" fmla="*/ 42774 w 1128485"/>
                  <a:gd name="connsiteY9" fmla="*/ 710427 h 806800"/>
                  <a:gd name="connsiteX10" fmla="*/ 5364 w 1128485"/>
                  <a:gd name="connsiteY10" fmla="*/ 695080 h 806800"/>
                  <a:gd name="connsiteX11" fmla="*/ 18313 w 1128485"/>
                  <a:gd name="connsiteY11" fmla="*/ 646639 h 806800"/>
                  <a:gd name="connsiteX12" fmla="*/ 75387 w 1128485"/>
                  <a:gd name="connsiteY12" fmla="*/ 574698 h 806800"/>
                  <a:gd name="connsiteX13" fmla="*/ 160758 w 1128485"/>
                  <a:gd name="connsiteY13" fmla="*/ 454315 h 806800"/>
                  <a:gd name="connsiteX14" fmla="*/ 174667 w 1128485"/>
                  <a:gd name="connsiteY14" fmla="*/ 443764 h 806800"/>
                  <a:gd name="connsiteX15" fmla="*/ 206800 w 1128485"/>
                  <a:gd name="connsiteY15" fmla="*/ 461989 h 806800"/>
                  <a:gd name="connsiteX16" fmla="*/ 298885 w 1128485"/>
                  <a:gd name="connsiteY16" fmla="*/ 430335 h 806800"/>
                  <a:gd name="connsiteX17" fmla="*/ 318070 w 1128485"/>
                  <a:gd name="connsiteY17" fmla="*/ 405395 h 806800"/>
                  <a:gd name="connsiteX18" fmla="*/ 473944 w 1128485"/>
                  <a:gd name="connsiteY18" fmla="*/ 164630 h 806800"/>
                  <a:gd name="connsiteX19" fmla="*/ 537253 w 1128485"/>
                  <a:gd name="connsiteY19" fmla="*/ 123863 h 806800"/>
                  <a:gd name="connsiteX20" fmla="*/ 565550 w 1128485"/>
                  <a:gd name="connsiteY20" fmla="*/ 87413 h 806800"/>
                  <a:gd name="connsiteX21" fmla="*/ 746842 w 1128485"/>
                  <a:gd name="connsiteY21" fmla="*/ 2522 h 806800"/>
                  <a:gd name="connsiteX22" fmla="*/ 726699 w 1128485"/>
                  <a:gd name="connsiteY22" fmla="*/ 23624 h 806800"/>
                  <a:gd name="connsiteX23" fmla="*/ 616388 w 1128485"/>
                  <a:gd name="connsiteY23" fmla="*/ 117149 h 806800"/>
                  <a:gd name="connsiteX24" fmla="*/ 741567 w 1128485"/>
                  <a:gd name="connsiteY24" fmla="*/ 91250 h 806800"/>
                  <a:gd name="connsiteX25" fmla="*/ 889287 w 1128485"/>
                  <a:gd name="connsiteY25" fmla="*/ 109475 h 806800"/>
                  <a:gd name="connsiteX26" fmla="*/ 971780 w 1128485"/>
                  <a:gd name="connsiteY26" fmla="*/ 209714 h 806800"/>
                  <a:gd name="connsiteX27" fmla="*/ 960269 w 1128485"/>
                  <a:gd name="connsiteY27" fmla="*/ 250481 h 806800"/>
                  <a:gd name="connsiteX28" fmla="*/ 943962 w 1128485"/>
                  <a:gd name="connsiteY28" fmla="*/ 302279 h 806800"/>
                  <a:gd name="connsiteX29" fmla="*/ 1059549 w 1128485"/>
                  <a:gd name="connsiteY29" fmla="*/ 433212 h 806800"/>
                  <a:gd name="connsiteX30" fmla="*/ 1113265 w 1128485"/>
                  <a:gd name="connsiteY30" fmla="*/ 452876 h 806800"/>
                  <a:gd name="connsiteX31" fmla="*/ 1122858 w 1128485"/>
                  <a:gd name="connsiteY31" fmla="*/ 479735 h 806800"/>
                  <a:gd name="connsiteX32" fmla="*/ 858112 w 1128485"/>
                  <a:gd name="connsiteY32" fmla="*/ 726255 h 806800"/>
                  <a:gd name="connsiteX33" fmla="*/ 994321 w 1128485"/>
                  <a:gd name="connsiteY33" fmla="*/ 730571 h 806800"/>
                  <a:gd name="connsiteX34" fmla="*/ 1019741 w 1128485"/>
                  <a:gd name="connsiteY34" fmla="*/ 736806 h 80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28485" h="806800">
                    <a:moveTo>
                      <a:pt x="1019741" y="736806"/>
                    </a:moveTo>
                    <a:cubicBezTo>
                      <a:pt x="979933" y="798196"/>
                      <a:pt x="883531" y="825534"/>
                      <a:pt x="817345" y="792921"/>
                    </a:cubicBezTo>
                    <a:cubicBezTo>
                      <a:pt x="799120" y="783808"/>
                      <a:pt x="782334" y="782369"/>
                      <a:pt x="761710" y="784767"/>
                    </a:cubicBezTo>
                    <a:cubicBezTo>
                      <a:pt x="640369" y="796757"/>
                      <a:pt x="521425" y="791482"/>
                      <a:pt x="424064" y="702754"/>
                    </a:cubicBezTo>
                    <a:cubicBezTo>
                      <a:pt x="409676" y="689804"/>
                      <a:pt x="397206" y="698917"/>
                      <a:pt x="385215" y="703233"/>
                    </a:cubicBezTo>
                    <a:cubicBezTo>
                      <a:pt x="357398" y="712825"/>
                      <a:pt x="331020" y="724336"/>
                      <a:pt x="302723" y="732010"/>
                    </a:cubicBezTo>
                    <a:cubicBezTo>
                      <a:pt x="283538" y="737286"/>
                      <a:pt x="285457" y="752154"/>
                      <a:pt x="289773" y="766542"/>
                    </a:cubicBezTo>
                    <a:cubicBezTo>
                      <a:pt x="262915" y="772297"/>
                      <a:pt x="238455" y="759828"/>
                      <a:pt x="213515" y="753113"/>
                    </a:cubicBezTo>
                    <a:cubicBezTo>
                      <a:pt x="163635" y="739684"/>
                      <a:pt x="113276" y="727214"/>
                      <a:pt x="63876" y="710427"/>
                    </a:cubicBezTo>
                    <a:cubicBezTo>
                      <a:pt x="56682" y="708029"/>
                      <a:pt x="49968" y="708509"/>
                      <a:pt x="42774" y="710427"/>
                    </a:cubicBezTo>
                    <a:cubicBezTo>
                      <a:pt x="27905" y="711387"/>
                      <a:pt x="15915" y="704672"/>
                      <a:pt x="5364" y="695080"/>
                    </a:cubicBezTo>
                    <a:cubicBezTo>
                      <a:pt x="-7586" y="674457"/>
                      <a:pt x="5364" y="660548"/>
                      <a:pt x="18313" y="646639"/>
                    </a:cubicBezTo>
                    <a:cubicBezTo>
                      <a:pt x="44692" y="628414"/>
                      <a:pt x="57162" y="599158"/>
                      <a:pt x="75387" y="574698"/>
                    </a:cubicBezTo>
                    <a:cubicBezTo>
                      <a:pt x="104643" y="534890"/>
                      <a:pt x="131981" y="494123"/>
                      <a:pt x="160758" y="454315"/>
                    </a:cubicBezTo>
                    <a:cubicBezTo>
                      <a:pt x="164115" y="449519"/>
                      <a:pt x="166033" y="442325"/>
                      <a:pt x="174667" y="443764"/>
                    </a:cubicBezTo>
                    <a:cubicBezTo>
                      <a:pt x="178024" y="462948"/>
                      <a:pt x="186177" y="470622"/>
                      <a:pt x="206800" y="461989"/>
                    </a:cubicBezTo>
                    <a:cubicBezTo>
                      <a:pt x="237016" y="449999"/>
                      <a:pt x="268191" y="440886"/>
                      <a:pt x="298885" y="430335"/>
                    </a:cubicBezTo>
                    <a:cubicBezTo>
                      <a:pt x="310396" y="426498"/>
                      <a:pt x="317111" y="417865"/>
                      <a:pt x="318070" y="405395"/>
                    </a:cubicBezTo>
                    <a:cubicBezTo>
                      <a:pt x="329101" y="298921"/>
                      <a:pt x="394328" y="226980"/>
                      <a:pt x="473944" y="164630"/>
                    </a:cubicBezTo>
                    <a:cubicBezTo>
                      <a:pt x="493608" y="149283"/>
                      <a:pt x="515670" y="136333"/>
                      <a:pt x="537253" y="123863"/>
                    </a:cubicBezTo>
                    <a:cubicBezTo>
                      <a:pt x="552120" y="115230"/>
                      <a:pt x="557875" y="101322"/>
                      <a:pt x="565550" y="87413"/>
                    </a:cubicBezTo>
                    <a:cubicBezTo>
                      <a:pt x="603919" y="21706"/>
                      <a:pt x="670584" y="-9469"/>
                      <a:pt x="746842" y="2522"/>
                    </a:cubicBezTo>
                    <a:cubicBezTo>
                      <a:pt x="746363" y="15471"/>
                      <a:pt x="735332" y="18828"/>
                      <a:pt x="726699" y="23624"/>
                    </a:cubicBezTo>
                    <a:cubicBezTo>
                      <a:pt x="670105" y="57677"/>
                      <a:pt x="641807" y="81178"/>
                      <a:pt x="616388" y="117149"/>
                    </a:cubicBezTo>
                    <a:cubicBezTo>
                      <a:pt x="659074" y="106597"/>
                      <a:pt x="699361" y="96046"/>
                      <a:pt x="741567" y="91250"/>
                    </a:cubicBezTo>
                    <a:cubicBezTo>
                      <a:pt x="792405" y="85494"/>
                      <a:pt x="842285" y="87413"/>
                      <a:pt x="889287" y="109475"/>
                    </a:cubicBezTo>
                    <a:cubicBezTo>
                      <a:pt x="932452" y="129619"/>
                      <a:pt x="959790" y="163671"/>
                      <a:pt x="971780" y="209714"/>
                    </a:cubicBezTo>
                    <a:cubicBezTo>
                      <a:pt x="976097" y="225541"/>
                      <a:pt x="974178" y="239450"/>
                      <a:pt x="960269" y="250481"/>
                    </a:cubicBezTo>
                    <a:cubicBezTo>
                      <a:pt x="943003" y="263910"/>
                      <a:pt x="940126" y="281655"/>
                      <a:pt x="943962" y="302279"/>
                    </a:cubicBezTo>
                    <a:cubicBezTo>
                      <a:pt x="956433" y="368945"/>
                      <a:pt x="1001996" y="406354"/>
                      <a:pt x="1059549" y="433212"/>
                    </a:cubicBezTo>
                    <a:cubicBezTo>
                      <a:pt x="1076815" y="441366"/>
                      <a:pt x="1095040" y="447121"/>
                      <a:pt x="1113265" y="452876"/>
                    </a:cubicBezTo>
                    <a:cubicBezTo>
                      <a:pt x="1127654" y="457673"/>
                      <a:pt x="1133889" y="466785"/>
                      <a:pt x="1122858" y="479735"/>
                    </a:cubicBezTo>
                    <a:cubicBezTo>
                      <a:pt x="1045640" y="573259"/>
                      <a:pt x="974178" y="673498"/>
                      <a:pt x="858112" y="726255"/>
                    </a:cubicBezTo>
                    <a:cubicBezTo>
                      <a:pt x="903675" y="734408"/>
                      <a:pt x="949239" y="732010"/>
                      <a:pt x="994321" y="730571"/>
                    </a:cubicBezTo>
                    <a:cubicBezTo>
                      <a:pt x="1003434" y="730571"/>
                      <a:pt x="1013506" y="725295"/>
                      <a:pt x="1019741" y="736806"/>
                    </a:cubicBezTo>
                    <a:close/>
                  </a:path>
                </a:pathLst>
              </a:custGeom>
              <a:solidFill>
                <a:srgbClr val="F0C8A4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57">
                <a:extLst>
                  <a:ext uri="{FF2B5EF4-FFF2-40B4-BE49-F238E27FC236}">
                    <a16:creationId xmlns:a16="http://schemas.microsoft.com/office/drawing/2014/main" id="{D4765266-3FD0-AC8C-4A35-381B765A85F3}"/>
                  </a:ext>
                </a:extLst>
              </p:cNvPr>
              <p:cNvSpPr/>
              <p:nvPr/>
            </p:nvSpPr>
            <p:spPr>
              <a:xfrm>
                <a:off x="9265268" y="3218811"/>
                <a:ext cx="723388" cy="795086"/>
              </a:xfrm>
              <a:custGeom>
                <a:avLst/>
                <a:gdLst>
                  <a:gd name="connsiteX0" fmla="*/ 425415 w 723388"/>
                  <a:gd name="connsiteY0" fmla="*/ 791137 h 795086"/>
                  <a:gd name="connsiteX1" fmla="*/ 260428 w 723388"/>
                  <a:gd name="connsiteY1" fmla="*/ 790178 h 795086"/>
                  <a:gd name="connsiteX2" fmla="*/ 238846 w 723388"/>
                  <a:gd name="connsiteY2" fmla="*/ 784423 h 795086"/>
                  <a:gd name="connsiteX3" fmla="*/ 529490 w 723388"/>
                  <a:gd name="connsiteY3" fmla="*/ 522555 h 795086"/>
                  <a:gd name="connsiteX4" fmla="*/ 509347 w 723388"/>
                  <a:gd name="connsiteY4" fmla="*/ 513443 h 795086"/>
                  <a:gd name="connsiteX5" fmla="*/ 388005 w 723388"/>
                  <a:gd name="connsiteY5" fmla="*/ 447736 h 795086"/>
                  <a:gd name="connsiteX6" fmla="*/ 339085 w 723388"/>
                  <a:gd name="connsiteY6" fmla="*/ 338864 h 795086"/>
                  <a:gd name="connsiteX7" fmla="*/ 360667 w 723388"/>
                  <a:gd name="connsiteY7" fmla="*/ 298577 h 795086"/>
                  <a:gd name="connsiteX8" fmla="*/ 370739 w 723388"/>
                  <a:gd name="connsiteY8" fmla="*/ 269321 h 795086"/>
                  <a:gd name="connsiteX9" fmla="*/ 216304 w 723388"/>
                  <a:gd name="connsiteY9" fmla="*/ 152296 h 795086"/>
                  <a:gd name="connsiteX10" fmla="*/ 16306 w 723388"/>
                  <a:gd name="connsiteY10" fmla="*/ 182991 h 795086"/>
                  <a:gd name="connsiteX11" fmla="*/ 0 w 723388"/>
                  <a:gd name="connsiteY11" fmla="*/ 187307 h 795086"/>
                  <a:gd name="connsiteX12" fmla="*/ 53237 w 723388"/>
                  <a:gd name="connsiteY12" fmla="*/ 124958 h 795086"/>
                  <a:gd name="connsiteX13" fmla="*/ 151557 w 723388"/>
                  <a:gd name="connsiteY13" fmla="*/ 57333 h 795086"/>
                  <a:gd name="connsiteX14" fmla="*/ 275296 w 723388"/>
                  <a:gd name="connsiteY14" fmla="*/ 14168 h 795086"/>
                  <a:gd name="connsiteX15" fmla="*/ 590401 w 723388"/>
                  <a:gd name="connsiteY15" fmla="*/ 101457 h 795086"/>
                  <a:gd name="connsiteX16" fmla="*/ 718936 w 723388"/>
                  <a:gd name="connsiteY16" fmla="*/ 477952 h 795086"/>
                  <a:gd name="connsiteX17" fmla="*/ 718936 w 723388"/>
                  <a:gd name="connsiteY17" fmla="*/ 503851 h 795086"/>
                  <a:gd name="connsiteX18" fmla="*/ 601432 w 723388"/>
                  <a:gd name="connsiteY18" fmla="*/ 736941 h 795086"/>
                  <a:gd name="connsiteX19" fmla="*/ 447477 w 723388"/>
                  <a:gd name="connsiteY19" fmla="*/ 785862 h 795086"/>
                  <a:gd name="connsiteX20" fmla="*/ 425415 w 723388"/>
                  <a:gd name="connsiteY20" fmla="*/ 791137 h 7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23388" h="795086">
                    <a:moveTo>
                      <a:pt x="425415" y="791137"/>
                    </a:moveTo>
                    <a:cubicBezTo>
                      <a:pt x="370259" y="794015"/>
                      <a:pt x="315584" y="798811"/>
                      <a:pt x="260428" y="790178"/>
                    </a:cubicBezTo>
                    <a:cubicBezTo>
                      <a:pt x="253714" y="789219"/>
                      <a:pt x="247000" y="788260"/>
                      <a:pt x="238846" y="784423"/>
                    </a:cubicBezTo>
                    <a:cubicBezTo>
                      <a:pt x="369301" y="733584"/>
                      <a:pt x="443640" y="622315"/>
                      <a:pt x="529490" y="522555"/>
                    </a:cubicBezTo>
                    <a:cubicBezTo>
                      <a:pt x="525654" y="513922"/>
                      <a:pt x="516061" y="515361"/>
                      <a:pt x="509347" y="513443"/>
                    </a:cubicBezTo>
                    <a:cubicBezTo>
                      <a:pt x="464263" y="499534"/>
                      <a:pt x="422537" y="479390"/>
                      <a:pt x="388005" y="447736"/>
                    </a:cubicBezTo>
                    <a:cubicBezTo>
                      <a:pt x="356830" y="419439"/>
                      <a:pt x="341962" y="381070"/>
                      <a:pt x="339085" y="338864"/>
                    </a:cubicBezTo>
                    <a:cubicBezTo>
                      <a:pt x="338126" y="322078"/>
                      <a:pt x="344840" y="306730"/>
                      <a:pt x="360667" y="298577"/>
                    </a:cubicBezTo>
                    <a:cubicBezTo>
                      <a:pt x="375056" y="291383"/>
                      <a:pt x="374097" y="281791"/>
                      <a:pt x="370739" y="269321"/>
                    </a:cubicBezTo>
                    <a:cubicBezTo>
                      <a:pt x="352514" y="198818"/>
                      <a:pt x="297359" y="157092"/>
                      <a:pt x="216304" y="152296"/>
                    </a:cubicBezTo>
                    <a:cubicBezTo>
                      <a:pt x="147240" y="148459"/>
                      <a:pt x="81054" y="161888"/>
                      <a:pt x="16306" y="182991"/>
                    </a:cubicBezTo>
                    <a:cubicBezTo>
                      <a:pt x="12949" y="183950"/>
                      <a:pt x="9112" y="184909"/>
                      <a:pt x="0" y="187307"/>
                    </a:cubicBezTo>
                    <a:cubicBezTo>
                      <a:pt x="16786" y="160929"/>
                      <a:pt x="34532" y="142703"/>
                      <a:pt x="53237" y="124958"/>
                    </a:cubicBezTo>
                    <a:cubicBezTo>
                      <a:pt x="82972" y="97620"/>
                      <a:pt x="118464" y="78915"/>
                      <a:pt x="151557" y="57333"/>
                    </a:cubicBezTo>
                    <a:cubicBezTo>
                      <a:pt x="192324" y="42465"/>
                      <a:pt x="233091" y="26638"/>
                      <a:pt x="275296" y="14168"/>
                    </a:cubicBezTo>
                    <a:cubicBezTo>
                      <a:pt x="399516" y="-22762"/>
                      <a:pt x="501673" y="14647"/>
                      <a:pt x="590401" y="101457"/>
                    </a:cubicBezTo>
                    <a:cubicBezTo>
                      <a:pt x="696875" y="205053"/>
                      <a:pt x="733325" y="333109"/>
                      <a:pt x="718936" y="477952"/>
                    </a:cubicBezTo>
                    <a:cubicBezTo>
                      <a:pt x="717978" y="486584"/>
                      <a:pt x="717498" y="495218"/>
                      <a:pt x="718936" y="503851"/>
                    </a:cubicBezTo>
                    <a:cubicBezTo>
                      <a:pt x="736682" y="615120"/>
                      <a:pt x="702150" y="684184"/>
                      <a:pt x="601432" y="736941"/>
                    </a:cubicBezTo>
                    <a:cubicBezTo>
                      <a:pt x="552991" y="762361"/>
                      <a:pt x="501673" y="778188"/>
                      <a:pt x="447477" y="785862"/>
                    </a:cubicBezTo>
                    <a:cubicBezTo>
                      <a:pt x="440762" y="786821"/>
                      <a:pt x="433088" y="789219"/>
                      <a:pt x="425415" y="79113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58">
                <a:extLst>
                  <a:ext uri="{FF2B5EF4-FFF2-40B4-BE49-F238E27FC236}">
                    <a16:creationId xmlns:a16="http://schemas.microsoft.com/office/drawing/2014/main" id="{40BD60B3-8973-DC73-9412-0BFF901F1497}"/>
                  </a:ext>
                </a:extLst>
              </p:cNvPr>
              <p:cNvSpPr/>
              <p:nvPr/>
            </p:nvSpPr>
            <p:spPr>
              <a:xfrm>
                <a:off x="8213001" y="3379690"/>
                <a:ext cx="594717" cy="583736"/>
              </a:xfrm>
              <a:custGeom>
                <a:avLst/>
                <a:gdLst>
                  <a:gd name="connsiteX0" fmla="*/ 312227 w 594717"/>
                  <a:gd name="connsiteY0" fmla="*/ 583736 h 583736"/>
                  <a:gd name="connsiteX1" fmla="*/ 66666 w 594717"/>
                  <a:gd name="connsiteY1" fmla="*/ 124268 h 583736"/>
                  <a:gd name="connsiteX2" fmla="*/ 0 w 594717"/>
                  <a:gd name="connsiteY2" fmla="*/ 28826 h 583736"/>
                  <a:gd name="connsiteX3" fmla="*/ 249877 w 594717"/>
                  <a:gd name="connsiteY3" fmla="*/ 1968 h 583736"/>
                  <a:gd name="connsiteX4" fmla="*/ 373137 w 594717"/>
                  <a:gd name="connsiteY4" fmla="*/ 44174 h 583736"/>
                  <a:gd name="connsiteX5" fmla="*/ 559226 w 594717"/>
                  <a:gd name="connsiteY5" fmla="*/ 244651 h 583736"/>
                  <a:gd name="connsiteX6" fmla="*/ 594718 w 594717"/>
                  <a:gd name="connsiteY6" fmla="*/ 295969 h 583736"/>
                  <a:gd name="connsiteX7" fmla="*/ 588962 w 594717"/>
                  <a:gd name="connsiteY7" fmla="*/ 299326 h 583736"/>
                  <a:gd name="connsiteX8" fmla="*/ 474335 w 594717"/>
                  <a:gd name="connsiteY8" fmla="*/ 315154 h 583736"/>
                  <a:gd name="connsiteX9" fmla="*/ 351555 w 594717"/>
                  <a:gd name="connsiteY9" fmla="*/ 355441 h 583736"/>
                  <a:gd name="connsiteX10" fmla="*/ 502153 w 594717"/>
                  <a:gd name="connsiteY10" fmla="*/ 433138 h 583736"/>
                  <a:gd name="connsiteX11" fmla="*/ 516541 w 594717"/>
                  <a:gd name="connsiteY11" fmla="*/ 472946 h 583736"/>
                  <a:gd name="connsiteX12" fmla="*/ 492560 w 594717"/>
                  <a:gd name="connsiteY12" fmla="*/ 516591 h 583736"/>
                  <a:gd name="connsiteX13" fmla="*/ 312227 w 594717"/>
                  <a:gd name="connsiteY13" fmla="*/ 583736 h 58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4717" h="583736">
                    <a:moveTo>
                      <a:pt x="312227" y="583736"/>
                    </a:moveTo>
                    <a:cubicBezTo>
                      <a:pt x="246040" y="422107"/>
                      <a:pt x="162588" y="269591"/>
                      <a:pt x="66666" y="124268"/>
                    </a:cubicBezTo>
                    <a:cubicBezTo>
                      <a:pt x="45084" y="91655"/>
                      <a:pt x="22062" y="60480"/>
                      <a:pt x="0" y="28826"/>
                    </a:cubicBezTo>
                    <a:cubicBezTo>
                      <a:pt x="46043" y="26428"/>
                      <a:pt x="214386" y="9162"/>
                      <a:pt x="249877" y="1968"/>
                    </a:cubicBezTo>
                    <a:cubicBezTo>
                      <a:pt x="297838" y="-7145"/>
                      <a:pt x="337166" y="16836"/>
                      <a:pt x="373137" y="44174"/>
                    </a:cubicBezTo>
                    <a:cubicBezTo>
                      <a:pt x="446997" y="99808"/>
                      <a:pt x="504551" y="170791"/>
                      <a:pt x="559226" y="244651"/>
                    </a:cubicBezTo>
                    <a:cubicBezTo>
                      <a:pt x="571696" y="261437"/>
                      <a:pt x="587524" y="275346"/>
                      <a:pt x="594718" y="295969"/>
                    </a:cubicBezTo>
                    <a:cubicBezTo>
                      <a:pt x="593279" y="298368"/>
                      <a:pt x="591360" y="300286"/>
                      <a:pt x="588962" y="299326"/>
                    </a:cubicBezTo>
                    <a:cubicBezTo>
                      <a:pt x="548675" y="288775"/>
                      <a:pt x="511745" y="304123"/>
                      <a:pt x="474335" y="315154"/>
                    </a:cubicBezTo>
                    <a:cubicBezTo>
                      <a:pt x="438844" y="325226"/>
                      <a:pt x="355871" y="347288"/>
                      <a:pt x="351555" y="355441"/>
                    </a:cubicBezTo>
                    <a:cubicBezTo>
                      <a:pt x="371219" y="368870"/>
                      <a:pt x="473376" y="416831"/>
                      <a:pt x="502153" y="433138"/>
                    </a:cubicBezTo>
                    <a:cubicBezTo>
                      <a:pt x="518459" y="442251"/>
                      <a:pt x="524695" y="454721"/>
                      <a:pt x="516541" y="472946"/>
                    </a:cubicBezTo>
                    <a:cubicBezTo>
                      <a:pt x="509826" y="488293"/>
                      <a:pt x="504551" y="504120"/>
                      <a:pt x="492560" y="516591"/>
                    </a:cubicBezTo>
                    <a:cubicBezTo>
                      <a:pt x="456110" y="532897"/>
                      <a:pt x="335248" y="575103"/>
                      <a:pt x="312227" y="58373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59">
                <a:extLst>
                  <a:ext uri="{FF2B5EF4-FFF2-40B4-BE49-F238E27FC236}">
                    <a16:creationId xmlns:a16="http://schemas.microsoft.com/office/drawing/2014/main" id="{BCBE7D9A-63E3-CB27-5AF0-91D495035AFF}"/>
                  </a:ext>
                </a:extLst>
              </p:cNvPr>
              <p:cNvSpPr/>
              <p:nvPr/>
            </p:nvSpPr>
            <p:spPr>
              <a:xfrm>
                <a:off x="8544412" y="3964571"/>
                <a:ext cx="427054" cy="693811"/>
              </a:xfrm>
              <a:custGeom>
                <a:avLst/>
                <a:gdLst>
                  <a:gd name="connsiteX0" fmla="*/ 134291 w 427054"/>
                  <a:gd name="connsiteY0" fmla="*/ 294 h 693811"/>
                  <a:gd name="connsiteX1" fmla="*/ 167384 w 427054"/>
                  <a:gd name="connsiteY1" fmla="*/ 14682 h 693811"/>
                  <a:gd name="connsiteX2" fmla="*/ 249398 w 427054"/>
                  <a:gd name="connsiteY2" fmla="*/ 50173 h 693811"/>
                  <a:gd name="connsiteX3" fmla="*/ 253235 w 427054"/>
                  <a:gd name="connsiteY3" fmla="*/ 87103 h 693811"/>
                  <a:gd name="connsiteX4" fmla="*/ 193763 w 427054"/>
                  <a:gd name="connsiteY4" fmla="*/ 228589 h 693811"/>
                  <a:gd name="connsiteX5" fmla="*/ 189446 w 427054"/>
                  <a:gd name="connsiteY5" fmla="*/ 244416 h 693811"/>
                  <a:gd name="connsiteX6" fmla="*/ 297838 w 427054"/>
                  <a:gd name="connsiteY6" fmla="*/ 198373 h 693811"/>
                  <a:gd name="connsiteX7" fmla="*/ 344361 w 427054"/>
                  <a:gd name="connsiteY7" fmla="*/ 178709 h 693811"/>
                  <a:gd name="connsiteX8" fmla="*/ 399996 w 427054"/>
                  <a:gd name="connsiteY8" fmla="*/ 138422 h 693811"/>
                  <a:gd name="connsiteX9" fmla="*/ 417262 w 427054"/>
                  <a:gd name="connsiteY9" fmla="*/ 126911 h 693811"/>
                  <a:gd name="connsiteX10" fmla="*/ 425895 w 427054"/>
                  <a:gd name="connsiteY10" fmla="*/ 286142 h 693811"/>
                  <a:gd name="connsiteX11" fmla="*/ 388005 w 427054"/>
                  <a:gd name="connsiteY11" fmla="*/ 518274 h 693811"/>
                  <a:gd name="connsiteX12" fmla="*/ 347718 w 427054"/>
                  <a:gd name="connsiteY12" fmla="*/ 571990 h 693811"/>
                  <a:gd name="connsiteX13" fmla="*/ 165466 w 427054"/>
                  <a:gd name="connsiteY13" fmla="*/ 693811 h 693811"/>
                  <a:gd name="connsiteX14" fmla="*/ 131893 w 427054"/>
                  <a:gd name="connsiteY14" fmla="*/ 512998 h 693811"/>
                  <a:gd name="connsiteX15" fmla="*/ 60910 w 427054"/>
                  <a:gd name="connsiteY15" fmla="*/ 218996 h 693811"/>
                  <a:gd name="connsiteX16" fmla="*/ 0 w 427054"/>
                  <a:gd name="connsiteY16" fmla="*/ 43459 h 693811"/>
                  <a:gd name="connsiteX17" fmla="*/ 134291 w 427054"/>
                  <a:gd name="connsiteY17" fmla="*/ 294 h 69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054" h="693811">
                    <a:moveTo>
                      <a:pt x="134291" y="294"/>
                    </a:moveTo>
                    <a:cubicBezTo>
                      <a:pt x="145322" y="5090"/>
                      <a:pt x="155394" y="12764"/>
                      <a:pt x="167384" y="14682"/>
                    </a:cubicBezTo>
                    <a:cubicBezTo>
                      <a:pt x="198559" y="17560"/>
                      <a:pt x="223499" y="34826"/>
                      <a:pt x="249398" y="50173"/>
                    </a:cubicBezTo>
                    <a:cubicBezTo>
                      <a:pt x="264266" y="58807"/>
                      <a:pt x="258510" y="74154"/>
                      <a:pt x="253235" y="87103"/>
                    </a:cubicBezTo>
                    <a:cubicBezTo>
                      <a:pt x="234050" y="134585"/>
                      <a:pt x="212947" y="181107"/>
                      <a:pt x="193763" y="228589"/>
                    </a:cubicBezTo>
                    <a:cubicBezTo>
                      <a:pt x="191844" y="232905"/>
                      <a:pt x="189446" y="236742"/>
                      <a:pt x="189446" y="244416"/>
                    </a:cubicBezTo>
                    <a:cubicBezTo>
                      <a:pt x="227336" y="230027"/>
                      <a:pt x="262347" y="213241"/>
                      <a:pt x="297838" y="198373"/>
                    </a:cubicBezTo>
                    <a:cubicBezTo>
                      <a:pt x="313186" y="192138"/>
                      <a:pt x="328534" y="183985"/>
                      <a:pt x="344361" y="178709"/>
                    </a:cubicBezTo>
                    <a:cubicBezTo>
                      <a:pt x="366902" y="171035"/>
                      <a:pt x="385128" y="157127"/>
                      <a:pt x="399996" y="138422"/>
                    </a:cubicBezTo>
                    <a:cubicBezTo>
                      <a:pt x="404312" y="133146"/>
                      <a:pt x="406230" y="122595"/>
                      <a:pt x="417262" y="126911"/>
                    </a:cubicBezTo>
                    <a:cubicBezTo>
                      <a:pt x="419180" y="180148"/>
                      <a:pt x="430691" y="232905"/>
                      <a:pt x="425895" y="286142"/>
                    </a:cubicBezTo>
                    <a:cubicBezTo>
                      <a:pt x="418701" y="364319"/>
                      <a:pt x="419180" y="443934"/>
                      <a:pt x="388005" y="518274"/>
                    </a:cubicBezTo>
                    <a:cubicBezTo>
                      <a:pt x="378893" y="539377"/>
                      <a:pt x="366423" y="558082"/>
                      <a:pt x="347718" y="571990"/>
                    </a:cubicBezTo>
                    <a:cubicBezTo>
                      <a:pt x="295440" y="611318"/>
                      <a:pt x="222060" y="660718"/>
                      <a:pt x="165466" y="693811"/>
                    </a:cubicBezTo>
                    <a:cubicBezTo>
                      <a:pt x="156833" y="655443"/>
                      <a:pt x="142924" y="583501"/>
                      <a:pt x="131893" y="512998"/>
                    </a:cubicBezTo>
                    <a:cubicBezTo>
                      <a:pt x="116066" y="412759"/>
                      <a:pt x="89208" y="315878"/>
                      <a:pt x="60910" y="218996"/>
                    </a:cubicBezTo>
                    <a:cubicBezTo>
                      <a:pt x="43644" y="159525"/>
                      <a:pt x="20624" y="101972"/>
                      <a:pt x="0" y="43459"/>
                    </a:cubicBezTo>
                    <a:cubicBezTo>
                      <a:pt x="479" y="40581"/>
                      <a:pt x="128056" y="-4023"/>
                      <a:pt x="134291" y="2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60">
                <a:extLst>
                  <a:ext uri="{FF2B5EF4-FFF2-40B4-BE49-F238E27FC236}">
                    <a16:creationId xmlns:a16="http://schemas.microsoft.com/office/drawing/2014/main" id="{1864D909-13D7-AFAF-38E7-E8C58162A4CD}"/>
                  </a:ext>
                </a:extLst>
              </p:cNvPr>
              <p:cNvSpPr/>
              <p:nvPr/>
            </p:nvSpPr>
            <p:spPr>
              <a:xfrm>
                <a:off x="8546810" y="3666998"/>
                <a:ext cx="298317" cy="279641"/>
              </a:xfrm>
              <a:custGeom>
                <a:avLst/>
                <a:gdLst>
                  <a:gd name="connsiteX0" fmla="*/ 155874 w 298317"/>
                  <a:gd name="connsiteY0" fmla="*/ 226405 h 279641"/>
                  <a:gd name="connsiteX1" fmla="*/ 128536 w 298317"/>
                  <a:gd name="connsiteY1" fmla="*/ 133840 h 279641"/>
                  <a:gd name="connsiteX2" fmla="*/ 0 w 298317"/>
                  <a:gd name="connsiteY2" fmla="*/ 67654 h 279641"/>
                  <a:gd name="connsiteX3" fmla="*/ 10072 w 298317"/>
                  <a:gd name="connsiteY3" fmla="*/ 58061 h 279641"/>
                  <a:gd name="connsiteX4" fmla="*/ 200478 w 298317"/>
                  <a:gd name="connsiteY4" fmla="*/ 2426 h 279641"/>
                  <a:gd name="connsiteX5" fmla="*/ 261388 w 298317"/>
                  <a:gd name="connsiteY5" fmla="*/ 8182 h 279641"/>
                  <a:gd name="connsiteX6" fmla="*/ 298318 w 298317"/>
                  <a:gd name="connsiteY6" fmla="*/ 49908 h 279641"/>
                  <a:gd name="connsiteX7" fmla="*/ 231172 w 298317"/>
                  <a:gd name="connsiteY7" fmla="*/ 147749 h 279641"/>
                  <a:gd name="connsiteX8" fmla="*/ 163547 w 298317"/>
                  <a:gd name="connsiteY8" fmla="*/ 242712 h 279641"/>
                  <a:gd name="connsiteX9" fmla="*/ 132373 w 298317"/>
                  <a:gd name="connsiteY9" fmla="*/ 279642 h 279641"/>
                  <a:gd name="connsiteX10" fmla="*/ 155874 w 298317"/>
                  <a:gd name="connsiteY10" fmla="*/ 226405 h 27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8317" h="279641">
                    <a:moveTo>
                      <a:pt x="155874" y="226405"/>
                    </a:moveTo>
                    <a:cubicBezTo>
                      <a:pt x="188487" y="165494"/>
                      <a:pt x="188487" y="165015"/>
                      <a:pt x="128536" y="133840"/>
                    </a:cubicBezTo>
                    <a:cubicBezTo>
                      <a:pt x="85371" y="111298"/>
                      <a:pt x="42206" y="89236"/>
                      <a:pt x="0" y="67654"/>
                    </a:cubicBezTo>
                    <a:cubicBezTo>
                      <a:pt x="0" y="59021"/>
                      <a:pt x="6235" y="59500"/>
                      <a:pt x="10072" y="58061"/>
                    </a:cubicBezTo>
                    <a:cubicBezTo>
                      <a:pt x="73381" y="39357"/>
                      <a:pt x="137169" y="21131"/>
                      <a:pt x="200478" y="2426"/>
                    </a:cubicBezTo>
                    <a:cubicBezTo>
                      <a:pt x="222060" y="-3808"/>
                      <a:pt x="241245" y="3386"/>
                      <a:pt x="261388" y="8182"/>
                    </a:cubicBezTo>
                    <a:cubicBezTo>
                      <a:pt x="276256" y="19693"/>
                      <a:pt x="293522" y="29285"/>
                      <a:pt x="298318" y="49908"/>
                    </a:cubicBezTo>
                    <a:cubicBezTo>
                      <a:pt x="275776" y="82521"/>
                      <a:pt x="253714" y="115135"/>
                      <a:pt x="231172" y="147749"/>
                    </a:cubicBezTo>
                    <a:cubicBezTo>
                      <a:pt x="209110" y="179882"/>
                      <a:pt x="186569" y="211537"/>
                      <a:pt x="163547" y="242712"/>
                    </a:cubicBezTo>
                    <a:cubicBezTo>
                      <a:pt x="159711" y="247987"/>
                      <a:pt x="147240" y="264294"/>
                      <a:pt x="132373" y="279642"/>
                    </a:cubicBezTo>
                    <a:cubicBezTo>
                      <a:pt x="124219" y="266212"/>
                      <a:pt x="151077" y="235038"/>
                      <a:pt x="155874" y="226405"/>
                    </a:cubicBezTo>
                    <a:close/>
                  </a:path>
                </a:pathLst>
              </a:custGeom>
              <a:solidFill>
                <a:srgbClr val="FE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61">
                <a:extLst>
                  <a:ext uri="{FF2B5EF4-FFF2-40B4-BE49-F238E27FC236}">
                    <a16:creationId xmlns:a16="http://schemas.microsoft.com/office/drawing/2014/main" id="{C6D327BF-3857-5121-DAAE-47D72F23E5D4}"/>
                  </a:ext>
                </a:extLst>
              </p:cNvPr>
              <p:cNvSpPr/>
              <p:nvPr/>
            </p:nvSpPr>
            <p:spPr>
              <a:xfrm>
                <a:off x="8711317" y="3973435"/>
                <a:ext cx="252398" cy="245234"/>
              </a:xfrm>
              <a:custGeom>
                <a:avLst/>
                <a:gdLst>
                  <a:gd name="connsiteX0" fmla="*/ 249877 w 252398"/>
                  <a:gd name="connsiteY0" fmla="*/ 117567 h 245234"/>
                  <a:gd name="connsiteX1" fmla="*/ 171700 w 252398"/>
                  <a:gd name="connsiteY1" fmla="*/ 179437 h 245234"/>
                  <a:gd name="connsiteX2" fmla="*/ 33093 w 252398"/>
                  <a:gd name="connsiteY2" fmla="*/ 238429 h 245234"/>
                  <a:gd name="connsiteX3" fmla="*/ 7674 w 252398"/>
                  <a:gd name="connsiteY3" fmla="*/ 244664 h 245234"/>
                  <a:gd name="connsiteX4" fmla="*/ 45083 w 252398"/>
                  <a:gd name="connsiteY4" fmla="*/ 154977 h 245234"/>
                  <a:gd name="connsiteX5" fmla="*/ 81054 w 252398"/>
                  <a:gd name="connsiteY5" fmla="*/ 71524 h 245234"/>
                  <a:gd name="connsiteX6" fmla="*/ 68105 w 252398"/>
                  <a:gd name="connsiteY6" fmla="*/ 39390 h 245234"/>
                  <a:gd name="connsiteX7" fmla="*/ 0 w 252398"/>
                  <a:gd name="connsiteY7" fmla="*/ 4858 h 245234"/>
                  <a:gd name="connsiteX8" fmla="*/ 22062 w 252398"/>
                  <a:gd name="connsiteY8" fmla="*/ 1981 h 245234"/>
                  <a:gd name="connsiteX9" fmla="*/ 248438 w 252398"/>
                  <a:gd name="connsiteY9" fmla="*/ 65289 h 245234"/>
                  <a:gd name="connsiteX10" fmla="*/ 249877 w 252398"/>
                  <a:gd name="connsiteY10" fmla="*/ 117567 h 24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2398" h="245234">
                    <a:moveTo>
                      <a:pt x="249877" y="117567"/>
                    </a:moveTo>
                    <a:cubicBezTo>
                      <a:pt x="233091" y="149701"/>
                      <a:pt x="204794" y="166487"/>
                      <a:pt x="171700" y="179437"/>
                    </a:cubicBezTo>
                    <a:cubicBezTo>
                      <a:pt x="125178" y="197662"/>
                      <a:pt x="79615" y="218765"/>
                      <a:pt x="33093" y="238429"/>
                    </a:cubicBezTo>
                    <a:cubicBezTo>
                      <a:pt x="25899" y="241307"/>
                      <a:pt x="19664" y="247062"/>
                      <a:pt x="7674" y="244664"/>
                    </a:cubicBezTo>
                    <a:cubicBezTo>
                      <a:pt x="20143" y="214449"/>
                      <a:pt x="32613" y="184713"/>
                      <a:pt x="45083" y="154977"/>
                    </a:cubicBezTo>
                    <a:cubicBezTo>
                      <a:pt x="56594" y="127159"/>
                      <a:pt x="67146" y="98383"/>
                      <a:pt x="81054" y="71524"/>
                    </a:cubicBezTo>
                    <a:cubicBezTo>
                      <a:pt x="90167" y="53779"/>
                      <a:pt x="84411" y="46585"/>
                      <a:pt x="68105" y="39390"/>
                    </a:cubicBezTo>
                    <a:cubicBezTo>
                      <a:pt x="45083" y="28839"/>
                      <a:pt x="22541" y="16369"/>
                      <a:pt x="0" y="4858"/>
                    </a:cubicBezTo>
                    <a:cubicBezTo>
                      <a:pt x="6714" y="-2336"/>
                      <a:pt x="14868" y="62"/>
                      <a:pt x="22062" y="1981"/>
                    </a:cubicBezTo>
                    <a:cubicBezTo>
                      <a:pt x="97361" y="23084"/>
                      <a:pt x="172660" y="44187"/>
                      <a:pt x="248438" y="65289"/>
                    </a:cubicBezTo>
                    <a:cubicBezTo>
                      <a:pt x="256112" y="83515"/>
                      <a:pt x="250357" y="100781"/>
                      <a:pt x="249877" y="117567"/>
                    </a:cubicBezTo>
                    <a:close/>
                  </a:path>
                </a:pathLst>
              </a:custGeom>
              <a:solidFill>
                <a:srgbClr val="FD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62">
                <a:extLst>
                  <a:ext uri="{FF2B5EF4-FFF2-40B4-BE49-F238E27FC236}">
                    <a16:creationId xmlns:a16="http://schemas.microsoft.com/office/drawing/2014/main" id="{8E8AE731-3465-3BE3-298D-DBFB0250E774}"/>
                  </a:ext>
                </a:extLst>
              </p:cNvPr>
              <p:cNvSpPr/>
              <p:nvPr/>
            </p:nvSpPr>
            <p:spPr>
              <a:xfrm>
                <a:off x="8525228" y="3893403"/>
                <a:ext cx="177456" cy="119423"/>
              </a:xfrm>
              <a:custGeom>
                <a:avLst/>
                <a:gdLst>
                  <a:gd name="connsiteX0" fmla="*/ 177456 w 177456"/>
                  <a:gd name="connsiteY0" fmla="*/ 0 h 119423"/>
                  <a:gd name="connsiteX1" fmla="*/ 153476 w 177456"/>
                  <a:gd name="connsiteY1" fmla="*/ 71462 h 119423"/>
                  <a:gd name="connsiteX2" fmla="*/ 88728 w 177456"/>
                  <a:gd name="connsiteY2" fmla="*/ 93045 h 119423"/>
                  <a:gd name="connsiteX3" fmla="*/ 19184 w 177456"/>
                  <a:gd name="connsiteY3" fmla="*/ 119423 h 119423"/>
                  <a:gd name="connsiteX4" fmla="*/ 0 w 177456"/>
                  <a:gd name="connsiteY4" fmla="*/ 70023 h 119423"/>
                  <a:gd name="connsiteX5" fmla="*/ 10551 w 177456"/>
                  <a:gd name="connsiteY5" fmla="*/ 56594 h 119423"/>
                  <a:gd name="connsiteX6" fmla="*/ 177456 w 177456"/>
                  <a:gd name="connsiteY6" fmla="*/ 0 h 11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456" h="119423">
                    <a:moveTo>
                      <a:pt x="177456" y="0"/>
                    </a:moveTo>
                    <a:cubicBezTo>
                      <a:pt x="174099" y="9592"/>
                      <a:pt x="146281" y="53716"/>
                      <a:pt x="153476" y="71462"/>
                    </a:cubicBezTo>
                    <a:cubicBezTo>
                      <a:pt x="129495" y="81054"/>
                      <a:pt x="110311" y="84891"/>
                      <a:pt x="88728" y="93045"/>
                    </a:cubicBezTo>
                    <a:cubicBezTo>
                      <a:pt x="65706" y="101678"/>
                      <a:pt x="42206" y="110790"/>
                      <a:pt x="19184" y="119423"/>
                    </a:cubicBezTo>
                    <a:cubicBezTo>
                      <a:pt x="12949" y="104555"/>
                      <a:pt x="6715" y="84891"/>
                      <a:pt x="0" y="70023"/>
                    </a:cubicBezTo>
                    <a:cubicBezTo>
                      <a:pt x="0" y="62829"/>
                      <a:pt x="2398" y="58992"/>
                      <a:pt x="10551" y="56594"/>
                    </a:cubicBezTo>
                    <a:cubicBezTo>
                      <a:pt x="67146" y="40287"/>
                      <a:pt x="120382" y="14388"/>
                      <a:pt x="177456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63">
                <a:extLst>
                  <a:ext uri="{FF2B5EF4-FFF2-40B4-BE49-F238E27FC236}">
                    <a16:creationId xmlns:a16="http://schemas.microsoft.com/office/drawing/2014/main" id="{0924D6AA-BF3C-2BC4-62D8-92BB0F1A203F}"/>
                  </a:ext>
                </a:extLst>
              </p:cNvPr>
              <p:cNvSpPr/>
              <p:nvPr/>
            </p:nvSpPr>
            <p:spPr>
              <a:xfrm>
                <a:off x="8677173" y="3892923"/>
                <a:ext cx="32704" cy="53716"/>
              </a:xfrm>
              <a:custGeom>
                <a:avLst/>
                <a:gdLst>
                  <a:gd name="connsiteX0" fmla="*/ 32705 w 32704"/>
                  <a:gd name="connsiteY0" fmla="*/ 16786 h 53716"/>
                  <a:gd name="connsiteX1" fmla="*/ 1530 w 32704"/>
                  <a:gd name="connsiteY1" fmla="*/ 53716 h 53716"/>
                  <a:gd name="connsiteX2" fmla="*/ 25031 w 32704"/>
                  <a:gd name="connsiteY2" fmla="*/ 0 h 53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704" h="53716">
                    <a:moveTo>
                      <a:pt x="32705" y="16786"/>
                    </a:moveTo>
                    <a:cubicBezTo>
                      <a:pt x="28868" y="22062"/>
                      <a:pt x="18316" y="41246"/>
                      <a:pt x="1530" y="53716"/>
                    </a:cubicBezTo>
                    <a:cubicBezTo>
                      <a:pt x="-6623" y="40287"/>
                      <a:pt x="20235" y="9112"/>
                      <a:pt x="25031" y="0"/>
                    </a:cubicBezTo>
                  </a:path>
                </a:pathLst>
              </a:custGeom>
              <a:solidFill>
                <a:srgbClr val="FEFEFD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50" name="Group 50">
            <a:extLst>
              <a:ext uri="{FF2B5EF4-FFF2-40B4-BE49-F238E27FC236}">
                <a16:creationId xmlns:a16="http://schemas.microsoft.com/office/drawing/2014/main" id="{17EFAA78-C81A-7FD7-B25C-3C74547D4286}"/>
              </a:ext>
            </a:extLst>
          </p:cNvPr>
          <p:cNvGrpSpPr/>
          <p:nvPr/>
        </p:nvGrpSpPr>
        <p:grpSpPr>
          <a:xfrm rot="14121849">
            <a:off x="95672" y="3683783"/>
            <a:ext cx="820542" cy="849900"/>
            <a:chOff x="6563619" y="1067070"/>
            <a:chExt cx="1784092" cy="1847925"/>
          </a:xfrm>
        </p:grpSpPr>
        <p:sp>
          <p:nvSpPr>
            <p:cNvPr id="251" name="Freeform: Shape 51">
              <a:extLst>
                <a:ext uri="{FF2B5EF4-FFF2-40B4-BE49-F238E27FC236}">
                  <a16:creationId xmlns:a16="http://schemas.microsoft.com/office/drawing/2014/main" id="{DFA7ABCB-DCB6-22CA-7AC2-6832FC4ECC3E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52">
              <a:extLst>
                <a:ext uri="{FF2B5EF4-FFF2-40B4-BE49-F238E27FC236}">
                  <a16:creationId xmlns:a16="http://schemas.microsoft.com/office/drawing/2014/main" id="{2268FE27-AAD1-9C60-7F40-C61C1690A327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53">
              <a:extLst>
                <a:ext uri="{FF2B5EF4-FFF2-40B4-BE49-F238E27FC236}">
                  <a16:creationId xmlns:a16="http://schemas.microsoft.com/office/drawing/2014/main" id="{ED2A8393-E29B-52BB-86A5-FBD407513D3C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54">
              <a:extLst>
                <a:ext uri="{FF2B5EF4-FFF2-40B4-BE49-F238E27FC236}">
                  <a16:creationId xmlns:a16="http://schemas.microsoft.com/office/drawing/2014/main" id="{CB021E40-8691-BFC8-7394-536506549E50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075637-2ACF-389C-48AF-EB3DB42D3B94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9">
            <a:extLst>
              <a:ext uri="{FF2B5EF4-FFF2-40B4-BE49-F238E27FC236}">
                <a16:creationId xmlns:a16="http://schemas.microsoft.com/office/drawing/2014/main" id="{372D29E4-AF2D-CC0C-4FC4-FAA56E216AFD}"/>
              </a:ext>
            </a:extLst>
          </p:cNvPr>
          <p:cNvSpPr/>
          <p:nvPr/>
        </p:nvSpPr>
        <p:spPr>
          <a:xfrm>
            <a:off x="9556595" y="437321"/>
            <a:ext cx="2623132" cy="5820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73" name="Oval 30">
            <a:extLst>
              <a:ext uri="{FF2B5EF4-FFF2-40B4-BE49-F238E27FC236}">
                <a16:creationId xmlns:a16="http://schemas.microsoft.com/office/drawing/2014/main" id="{A28BDFC9-C0D6-48D9-B8EA-B99AB674E5F6}"/>
              </a:ext>
            </a:extLst>
          </p:cNvPr>
          <p:cNvSpPr/>
          <p:nvPr/>
        </p:nvSpPr>
        <p:spPr>
          <a:xfrm>
            <a:off x="5611836" y="2854919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31">
            <a:extLst>
              <a:ext uri="{FF2B5EF4-FFF2-40B4-BE49-F238E27FC236}">
                <a16:creationId xmlns:a16="http://schemas.microsoft.com/office/drawing/2014/main" id="{8AFF0EAD-5AED-4D2F-BBA2-2D4E6BC7B8E2}"/>
              </a:ext>
            </a:extLst>
          </p:cNvPr>
          <p:cNvSpPr/>
          <p:nvPr/>
        </p:nvSpPr>
        <p:spPr>
          <a:xfrm>
            <a:off x="3896699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32">
            <a:extLst>
              <a:ext uri="{FF2B5EF4-FFF2-40B4-BE49-F238E27FC236}">
                <a16:creationId xmlns:a16="http://schemas.microsoft.com/office/drawing/2014/main" id="{17A8BC02-FA7D-49E3-B2AF-7EE226DD6701}"/>
              </a:ext>
            </a:extLst>
          </p:cNvPr>
          <p:cNvSpPr/>
          <p:nvPr/>
        </p:nvSpPr>
        <p:spPr>
          <a:xfrm>
            <a:off x="301763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33">
            <a:extLst>
              <a:ext uri="{FF2B5EF4-FFF2-40B4-BE49-F238E27FC236}">
                <a16:creationId xmlns:a16="http://schemas.microsoft.com/office/drawing/2014/main" id="{C59602D8-F2EE-47FE-A5D8-427980FF740C}"/>
              </a:ext>
            </a:extLst>
          </p:cNvPr>
          <p:cNvSpPr/>
          <p:nvPr/>
        </p:nvSpPr>
        <p:spPr>
          <a:xfrm>
            <a:off x="8206041" y="5035715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2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7" name="Oval 34">
            <a:extLst>
              <a:ext uri="{FF2B5EF4-FFF2-40B4-BE49-F238E27FC236}">
                <a16:creationId xmlns:a16="http://schemas.microsoft.com/office/drawing/2014/main" id="{82C9BAE1-F480-48FB-9FAE-E95E518907DE}"/>
              </a:ext>
            </a:extLst>
          </p:cNvPr>
          <p:cNvSpPr/>
          <p:nvPr/>
        </p:nvSpPr>
        <p:spPr>
          <a:xfrm>
            <a:off x="7316857" y="3477113"/>
            <a:ext cx="985195" cy="98519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grpSp>
        <p:nvGrpSpPr>
          <p:cNvPr id="83" name="Group 40">
            <a:extLst>
              <a:ext uri="{FF2B5EF4-FFF2-40B4-BE49-F238E27FC236}">
                <a16:creationId xmlns:a16="http://schemas.microsoft.com/office/drawing/2014/main" id="{C26FFD0A-B350-4968-8A3D-E1471ADCFD34}"/>
              </a:ext>
            </a:extLst>
          </p:cNvPr>
          <p:cNvGrpSpPr/>
          <p:nvPr/>
        </p:nvGrpSpPr>
        <p:grpSpPr>
          <a:xfrm>
            <a:off x="4125299" y="970393"/>
            <a:ext cx="3875701" cy="1817461"/>
            <a:chOff x="7026501" y="4509120"/>
            <a:chExt cx="1499710" cy="1817461"/>
          </a:xfrm>
          <a:noFill/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CE58F5E-DC62-4A97-A625-7402DDB1F6F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>
                  <a:solidFill>
                    <a:srgbClr val="77943C"/>
                  </a:solidFill>
                  <a:cs typeface="Arial" pitchFamily="34" charset="0"/>
                </a:rPr>
                <a:t>Презентация на тему:</a:t>
              </a:r>
              <a:endParaRPr lang="ko-KR" altLang="en-US" sz="1400" b="1" dirty="0">
                <a:solidFill>
                  <a:srgbClr val="77943C"/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4D9CB3B-D8B5-4AAB-B991-739A2144386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56966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i="1" dirty="0">
                  <a:cs typeface="Arial" pitchFamily="34" charset="0"/>
                </a:rPr>
                <a:t>«Деньги и наука: связь финансирования с достижениями и инновациями»</a:t>
              </a:r>
            </a:p>
            <a:p>
              <a:pPr algn="ctr"/>
              <a:endParaRPr lang="ru-RU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формат: PPT, PPTX; </a:t>
              </a:r>
            </a:p>
            <a:p>
              <a:pPr algn="ct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количество слайдов от 3 до 7; </a:t>
              </a:r>
            </a:p>
            <a:p>
              <a:pPr algn="ctr"/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при подготовке презентации можно рассмотреть взаимосвязь развития науки и денег (финансов) любого периода времени и любой страны.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43">
            <a:extLst>
              <a:ext uri="{FF2B5EF4-FFF2-40B4-BE49-F238E27FC236}">
                <a16:creationId xmlns:a16="http://schemas.microsoft.com/office/drawing/2014/main" id="{E43B0BE5-FD89-44FB-95FB-15602D184CD1}"/>
              </a:ext>
            </a:extLst>
          </p:cNvPr>
          <p:cNvGrpSpPr/>
          <p:nvPr/>
        </p:nvGrpSpPr>
        <p:grpSpPr>
          <a:xfrm>
            <a:off x="8513507" y="1311744"/>
            <a:ext cx="3404192" cy="2962065"/>
            <a:chOff x="7026501" y="4509120"/>
            <a:chExt cx="1499710" cy="1591773"/>
          </a:xfrm>
          <a:noFill/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0C29BD9-DB15-4E17-AAC4-DD6D53A6917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16539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>
                  <a:solidFill>
                    <a:schemeClr val="accent1"/>
                  </a:solidFill>
                  <a:cs typeface="Arial" pitchFamily="34" charset="0"/>
                </a:rPr>
                <a:t>Тезисы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3A3D9D-DEF7-4C80-8109-67355B741D94}"/>
                </a:ext>
              </a:extLst>
            </p:cNvPr>
            <p:cNvSpPr txBox="1"/>
            <p:nvPr/>
          </p:nvSpPr>
          <p:spPr>
            <a:xfrm>
              <a:off x="7026501" y="4661957"/>
              <a:ext cx="1499710" cy="143893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altLang="ko-KR" sz="1200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«5 главных преимуществ усердной учёбы в школьные годы»</a:t>
              </a:r>
              <a:b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b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</a:b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файл с тезисами отправляется в текстовом формате: DOC, DOCX, RTF;</a:t>
              </a:r>
            </a:p>
            <a:p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текст тезисов должен помещаться на одну (1) страницу формата А4;</a:t>
              </a:r>
            </a:p>
            <a:p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каждую позицию необходимо раскрыть, чтобы был понятен замысел автора;</a:t>
              </a:r>
            </a:p>
            <a:p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при подготовке работы приветствуется креативный подход;</a:t>
              </a:r>
            </a:p>
            <a:p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- использования графиков, картинок и фотографий в тексте – на усмотрение участника.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46">
            <a:extLst>
              <a:ext uri="{FF2B5EF4-FFF2-40B4-BE49-F238E27FC236}">
                <a16:creationId xmlns:a16="http://schemas.microsoft.com/office/drawing/2014/main" id="{A27A9288-94B8-4C8C-B908-81B3D9970C0F}"/>
              </a:ext>
            </a:extLst>
          </p:cNvPr>
          <p:cNvGrpSpPr/>
          <p:nvPr/>
        </p:nvGrpSpPr>
        <p:grpSpPr>
          <a:xfrm>
            <a:off x="9257742" y="4322064"/>
            <a:ext cx="2858058" cy="2186793"/>
            <a:chOff x="7026501" y="4509120"/>
            <a:chExt cx="1499710" cy="2186793"/>
          </a:xfrm>
          <a:noFill/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3BD1D3D-3D98-4132-B5DA-A702157E826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>
                  <a:solidFill>
                    <a:srgbClr val="FF0000"/>
                  </a:solidFill>
                  <a:cs typeface="Arial" pitchFamily="34" charset="0"/>
                </a:rPr>
                <a:t>Антиплагиат</a:t>
              </a:r>
              <a:endParaRPr lang="ko-KR" altLang="en-US" sz="14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F70351E-E9F8-425F-BD62-73C0E9A68D2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19389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Все тезисы проходят проверку с использованием информационной системы «Антиплагиат» с целью контроля объема заимствований и анализа работ на неправомерные заимствования. Если оригинальность текста не превышает 80% (т.е. объём заимствований составляет 20% или более), то участник не допускается до второго этапа конкурса.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49">
            <a:extLst>
              <a:ext uri="{FF2B5EF4-FFF2-40B4-BE49-F238E27FC236}">
                <a16:creationId xmlns:a16="http://schemas.microsoft.com/office/drawing/2014/main" id="{979C2B52-9EF2-438E-9F6F-274BC0FDBFFA}"/>
              </a:ext>
            </a:extLst>
          </p:cNvPr>
          <p:cNvGrpSpPr/>
          <p:nvPr/>
        </p:nvGrpSpPr>
        <p:grpSpPr>
          <a:xfrm>
            <a:off x="177208" y="1524000"/>
            <a:ext cx="3549122" cy="3294789"/>
            <a:chOff x="7026501" y="4509120"/>
            <a:chExt cx="1499710" cy="3294789"/>
          </a:xfrm>
          <a:noFill/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F24C4A0-B1B9-4330-A716-5A2EF3BE181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>
                  <a:solidFill>
                    <a:srgbClr val="8064A2"/>
                  </a:solidFill>
                </a:rPr>
                <a:t>Пакет заявочных документов</a:t>
              </a:r>
              <a:endParaRPr lang="ko-KR" altLang="en-US" sz="1400" dirty="0">
                <a:solidFill>
                  <a:srgbClr val="8064A2"/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3E97907-D5EA-413D-9979-5FFC42DA3FA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30469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1)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Заявка-анкета</a:t>
              </a:r>
            </a:p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2) 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Документ, подтверждающий личность Участника</a:t>
              </a:r>
            </a:p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3) 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Не более 5 копий дипломов (сертификатов), подтверждающих достижения (в области математики, финансов, литературы, географии, информатики, робототехники и обществознания (философия, социология, правоведение, политология) за последние три календарных года или рекомендательное письмо с указанием достижений рекомендуемого участника (выписка из итогового протокола конкурса/ соревнования/олимпиады)</a:t>
              </a:r>
            </a:p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4)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Презентация</a:t>
              </a:r>
            </a:p>
            <a:p>
              <a:pPr algn="r"/>
              <a:r>
                <a:rPr lang="ru-RU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5)</a:t>
              </a:r>
              <a:r>
                <a:rPr lang="ru-RU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Тезисы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52">
            <a:extLst>
              <a:ext uri="{FF2B5EF4-FFF2-40B4-BE49-F238E27FC236}">
                <a16:creationId xmlns:a16="http://schemas.microsoft.com/office/drawing/2014/main" id="{1C5C36D6-E428-48E2-8E89-8077BD4275A8}"/>
              </a:ext>
            </a:extLst>
          </p:cNvPr>
          <p:cNvGrpSpPr/>
          <p:nvPr/>
        </p:nvGrpSpPr>
        <p:grpSpPr>
          <a:xfrm>
            <a:off x="560339" y="5228469"/>
            <a:ext cx="2285150" cy="524800"/>
            <a:chOff x="7026501" y="4509120"/>
            <a:chExt cx="1499710" cy="524800"/>
          </a:xfrm>
          <a:noFill/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62C4A12-D875-4C96-997E-5D6F57FA947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400" b="1" dirty="0">
                  <a:solidFill>
                    <a:schemeClr val="accent5"/>
                  </a:solidFill>
                  <a:cs typeface="Arial" pitchFamily="34" charset="0"/>
                </a:rPr>
                <a:t>Электронная почта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  <a:p>
              <a:pPr algn="r"/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765ADD9-E1CC-45C4-84E4-9F188CAB20E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konkurs-okean-2026@mail.ru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98" name="Straight Connector 55">
            <a:extLst>
              <a:ext uri="{FF2B5EF4-FFF2-40B4-BE49-F238E27FC236}">
                <a16:creationId xmlns:a16="http://schemas.microsoft.com/office/drawing/2014/main" id="{E73F0F85-828C-4220-B4A4-A3FD35F26616}"/>
              </a:ext>
            </a:extLst>
          </p:cNvPr>
          <p:cNvCxnSpPr>
            <a:cxnSpLocks/>
            <a:stCxn id="75" idx="6"/>
          </p:cNvCxnSpPr>
          <p:nvPr/>
        </p:nvCxnSpPr>
        <p:spPr>
          <a:xfrm flipV="1">
            <a:off x="4002826" y="5516662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56">
            <a:extLst>
              <a:ext uri="{FF2B5EF4-FFF2-40B4-BE49-F238E27FC236}">
                <a16:creationId xmlns:a16="http://schemas.microsoft.com/office/drawing/2014/main" id="{421A336D-3EDD-4511-9F08-2129EFF2BF48}"/>
              </a:ext>
            </a:extLst>
          </p:cNvPr>
          <p:cNvCxnSpPr>
            <a:cxnSpLocks/>
            <a:stCxn id="73" idx="4"/>
          </p:cNvCxnSpPr>
          <p:nvPr/>
        </p:nvCxnSpPr>
        <p:spPr>
          <a:xfrm flipH="1">
            <a:off x="6096754" y="3840114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58">
            <a:extLst>
              <a:ext uri="{FF2B5EF4-FFF2-40B4-BE49-F238E27FC236}">
                <a16:creationId xmlns:a16="http://schemas.microsoft.com/office/drawing/2014/main" id="{C629B99B-8094-4F23-BC5C-C41B66CCE0DC}"/>
              </a:ext>
            </a:extLst>
          </p:cNvPr>
          <p:cNvCxnSpPr>
            <a:cxnSpLocks/>
            <a:stCxn id="76" idx="2"/>
          </p:cNvCxnSpPr>
          <p:nvPr/>
        </p:nvCxnSpPr>
        <p:spPr>
          <a:xfrm flipH="1">
            <a:off x="7218758" y="5528313"/>
            <a:ext cx="987283" cy="13748"/>
          </a:xfrm>
          <a:prstGeom prst="line">
            <a:avLst/>
          </a:prstGeom>
          <a:ln w="38100">
            <a:solidFill>
              <a:srgbClr val="FF2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">
            <a:extLst>
              <a:ext uri="{FF2B5EF4-FFF2-40B4-BE49-F238E27FC236}">
                <a16:creationId xmlns:a16="http://schemas.microsoft.com/office/drawing/2014/main" id="{126F0691-CA08-4BF9-9328-3F26E6FDFE53}"/>
              </a:ext>
            </a:extLst>
          </p:cNvPr>
          <p:cNvCxnSpPr>
            <a:cxnSpLocks/>
            <a:stCxn id="74" idx="5"/>
          </p:cNvCxnSpPr>
          <p:nvPr/>
        </p:nvCxnSpPr>
        <p:spPr>
          <a:xfrm>
            <a:off x="4737616" y="4318030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57">
            <a:extLst>
              <a:ext uri="{FF2B5EF4-FFF2-40B4-BE49-F238E27FC236}">
                <a16:creationId xmlns:a16="http://schemas.microsoft.com/office/drawing/2014/main" id="{21A7CA26-52BD-485C-8186-5B06BEA07CA3}"/>
              </a:ext>
            </a:extLst>
          </p:cNvPr>
          <p:cNvCxnSpPr>
            <a:cxnSpLocks/>
            <a:stCxn id="77" idx="3"/>
          </p:cNvCxnSpPr>
          <p:nvPr/>
        </p:nvCxnSpPr>
        <p:spPr>
          <a:xfrm flipH="1">
            <a:off x="6792209" y="4318030"/>
            <a:ext cx="668926" cy="6023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aphic 5349">
            <a:extLst>
              <a:ext uri="{FF2B5EF4-FFF2-40B4-BE49-F238E27FC236}">
                <a16:creationId xmlns:a16="http://schemas.microsoft.com/office/drawing/2014/main" id="{99C19192-1C49-B23C-DC2D-8BAB3172C1A1}"/>
              </a:ext>
            </a:extLst>
          </p:cNvPr>
          <p:cNvGrpSpPr/>
          <p:nvPr/>
        </p:nvGrpSpPr>
        <p:grpSpPr>
          <a:xfrm rot="19876901">
            <a:off x="5542754" y="5014904"/>
            <a:ext cx="1112766" cy="853808"/>
            <a:chOff x="8701401" y="3712029"/>
            <a:chExt cx="2824168" cy="2166942"/>
          </a:xfrm>
        </p:grpSpPr>
        <p:sp>
          <p:nvSpPr>
            <p:cNvPr id="4" name="Freeform: Shape 163">
              <a:extLst>
                <a:ext uri="{FF2B5EF4-FFF2-40B4-BE49-F238E27FC236}">
                  <a16:creationId xmlns:a16="http://schemas.microsoft.com/office/drawing/2014/main" id="{2045E01A-31F9-D83B-CE75-9CD1E0BFD8EF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64">
              <a:extLst>
                <a:ext uri="{FF2B5EF4-FFF2-40B4-BE49-F238E27FC236}">
                  <a16:creationId xmlns:a16="http://schemas.microsoft.com/office/drawing/2014/main" id="{6F2D4B1A-FF97-E4B6-277B-60ADF041A96E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165">
              <a:extLst>
                <a:ext uri="{FF2B5EF4-FFF2-40B4-BE49-F238E27FC236}">
                  <a16:creationId xmlns:a16="http://schemas.microsoft.com/office/drawing/2014/main" id="{F2793C1D-DF5B-FDCE-B54C-8AF2F6AFBB23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66">
              <a:extLst>
                <a:ext uri="{FF2B5EF4-FFF2-40B4-BE49-F238E27FC236}">
                  <a16:creationId xmlns:a16="http://schemas.microsoft.com/office/drawing/2014/main" id="{377AD169-02A0-D415-F86B-8F084E00B360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7">
              <a:extLst>
                <a:ext uri="{FF2B5EF4-FFF2-40B4-BE49-F238E27FC236}">
                  <a16:creationId xmlns:a16="http://schemas.microsoft.com/office/drawing/2014/main" id="{54C8014A-63E1-5885-2C06-89503F9C604B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68">
              <a:extLst>
                <a:ext uri="{FF2B5EF4-FFF2-40B4-BE49-F238E27FC236}">
                  <a16:creationId xmlns:a16="http://schemas.microsoft.com/office/drawing/2014/main" id="{A42DAC63-76B9-AC7F-AB47-CB6622489A18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69">
              <a:extLst>
                <a:ext uri="{FF2B5EF4-FFF2-40B4-BE49-F238E27FC236}">
                  <a16:creationId xmlns:a16="http://schemas.microsoft.com/office/drawing/2014/main" id="{71F40636-C1DF-0AD3-27A0-B86D1F35CA19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70">
              <a:extLst>
                <a:ext uri="{FF2B5EF4-FFF2-40B4-BE49-F238E27FC236}">
                  <a16:creationId xmlns:a16="http://schemas.microsoft.com/office/drawing/2014/main" id="{91042076-7F3F-C2BE-DB94-D96CF9A1D3F0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1">
              <a:extLst>
                <a:ext uri="{FF2B5EF4-FFF2-40B4-BE49-F238E27FC236}">
                  <a16:creationId xmlns:a16="http://schemas.microsoft.com/office/drawing/2014/main" id="{FF5BA972-C46F-C893-EA2D-364CC87DF602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72">
              <a:extLst>
                <a:ext uri="{FF2B5EF4-FFF2-40B4-BE49-F238E27FC236}">
                  <a16:creationId xmlns:a16="http://schemas.microsoft.com/office/drawing/2014/main" id="{0D851313-D008-AA6C-43BC-00814CCF498E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73">
              <a:extLst>
                <a:ext uri="{FF2B5EF4-FFF2-40B4-BE49-F238E27FC236}">
                  <a16:creationId xmlns:a16="http://schemas.microsoft.com/office/drawing/2014/main" id="{12415EE4-7618-6265-D765-E828AD410E7D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74">
              <a:extLst>
                <a:ext uri="{FF2B5EF4-FFF2-40B4-BE49-F238E27FC236}">
                  <a16:creationId xmlns:a16="http://schemas.microsoft.com/office/drawing/2014/main" id="{0504ACB4-02C1-F47E-7DE7-95DB1BF4DDB5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75">
              <a:extLst>
                <a:ext uri="{FF2B5EF4-FFF2-40B4-BE49-F238E27FC236}">
                  <a16:creationId xmlns:a16="http://schemas.microsoft.com/office/drawing/2014/main" id="{3F20CA41-691A-5676-2131-967A0861838B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6">
              <a:extLst>
                <a:ext uri="{FF2B5EF4-FFF2-40B4-BE49-F238E27FC236}">
                  <a16:creationId xmlns:a16="http://schemas.microsoft.com/office/drawing/2014/main" id="{4FD32F76-FA91-6E00-0756-685FE1B3ABAC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7">
              <a:extLst>
                <a:ext uri="{FF2B5EF4-FFF2-40B4-BE49-F238E27FC236}">
                  <a16:creationId xmlns:a16="http://schemas.microsoft.com/office/drawing/2014/main" id="{DE7E4DD2-4693-9BDD-A1C8-4245633B9CF8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78">
              <a:extLst>
                <a:ext uri="{FF2B5EF4-FFF2-40B4-BE49-F238E27FC236}">
                  <a16:creationId xmlns:a16="http://schemas.microsoft.com/office/drawing/2014/main" id="{227CD868-3AEA-9693-D75F-32835E350789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79">
              <a:extLst>
                <a:ext uri="{FF2B5EF4-FFF2-40B4-BE49-F238E27FC236}">
                  <a16:creationId xmlns:a16="http://schemas.microsoft.com/office/drawing/2014/main" id="{F6FCB14F-6EDC-2D7C-9A88-1116D7285000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80">
              <a:extLst>
                <a:ext uri="{FF2B5EF4-FFF2-40B4-BE49-F238E27FC236}">
                  <a16:creationId xmlns:a16="http://schemas.microsoft.com/office/drawing/2014/main" id="{0C400FB0-AEB3-D9F0-C742-8E960D471D6F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81">
              <a:extLst>
                <a:ext uri="{FF2B5EF4-FFF2-40B4-BE49-F238E27FC236}">
                  <a16:creationId xmlns:a16="http://schemas.microsoft.com/office/drawing/2014/main" id="{8213EA2F-DCDA-9727-B1B6-AE62417F4A52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82">
              <a:extLst>
                <a:ext uri="{FF2B5EF4-FFF2-40B4-BE49-F238E27FC236}">
                  <a16:creationId xmlns:a16="http://schemas.microsoft.com/office/drawing/2014/main" id="{6BD626FA-BC70-8B37-BBDA-E21C4CB475A1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83">
              <a:extLst>
                <a:ext uri="{FF2B5EF4-FFF2-40B4-BE49-F238E27FC236}">
                  <a16:creationId xmlns:a16="http://schemas.microsoft.com/office/drawing/2014/main" id="{27ED5967-644A-D366-1602-CCBEF0ECAEAA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84">
              <a:extLst>
                <a:ext uri="{FF2B5EF4-FFF2-40B4-BE49-F238E27FC236}">
                  <a16:creationId xmlns:a16="http://schemas.microsoft.com/office/drawing/2014/main" id="{AAD42CE1-1745-E50B-EFE3-7D5B861717CB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85">
              <a:extLst>
                <a:ext uri="{FF2B5EF4-FFF2-40B4-BE49-F238E27FC236}">
                  <a16:creationId xmlns:a16="http://schemas.microsoft.com/office/drawing/2014/main" id="{074B62E3-B678-B7EF-E685-D0A96DE0CB9C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86">
              <a:extLst>
                <a:ext uri="{FF2B5EF4-FFF2-40B4-BE49-F238E27FC236}">
                  <a16:creationId xmlns:a16="http://schemas.microsoft.com/office/drawing/2014/main" id="{B077C168-56B7-D038-AB17-80D6BB0E7FFC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87">
              <a:extLst>
                <a:ext uri="{FF2B5EF4-FFF2-40B4-BE49-F238E27FC236}">
                  <a16:creationId xmlns:a16="http://schemas.microsoft.com/office/drawing/2014/main" id="{514607ED-9605-51A4-74C5-D75442AB5E29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88">
              <a:extLst>
                <a:ext uri="{FF2B5EF4-FFF2-40B4-BE49-F238E27FC236}">
                  <a16:creationId xmlns:a16="http://schemas.microsoft.com/office/drawing/2014/main" id="{0D9EABB9-111B-6A2E-E639-E74EDCDECA5D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89">
              <a:extLst>
                <a:ext uri="{FF2B5EF4-FFF2-40B4-BE49-F238E27FC236}">
                  <a16:creationId xmlns:a16="http://schemas.microsoft.com/office/drawing/2014/main" id="{3646AA93-D55B-0793-70CE-C719F34438FD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90">
              <a:extLst>
                <a:ext uri="{FF2B5EF4-FFF2-40B4-BE49-F238E27FC236}">
                  <a16:creationId xmlns:a16="http://schemas.microsoft.com/office/drawing/2014/main" id="{7E76296A-2EB7-3C61-9458-90A5B41718FF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91">
              <a:extLst>
                <a:ext uri="{FF2B5EF4-FFF2-40B4-BE49-F238E27FC236}">
                  <a16:creationId xmlns:a16="http://schemas.microsoft.com/office/drawing/2014/main" id="{4A55DF35-CDA3-D19A-4CF6-E2065CC57541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92">
              <a:extLst>
                <a:ext uri="{FF2B5EF4-FFF2-40B4-BE49-F238E27FC236}">
                  <a16:creationId xmlns:a16="http://schemas.microsoft.com/office/drawing/2014/main" id="{4B666618-33F5-6D31-5A0C-05C54F55E1A4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93">
              <a:extLst>
                <a:ext uri="{FF2B5EF4-FFF2-40B4-BE49-F238E27FC236}">
                  <a16:creationId xmlns:a16="http://schemas.microsoft.com/office/drawing/2014/main" id="{1CCDBF13-D2A1-0916-59E9-9EE3A4030131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94">
              <a:extLst>
                <a:ext uri="{FF2B5EF4-FFF2-40B4-BE49-F238E27FC236}">
                  <a16:creationId xmlns:a16="http://schemas.microsoft.com/office/drawing/2014/main" id="{E948A2E3-77E0-45A2-99C1-96AE79C56BA2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95">
              <a:extLst>
                <a:ext uri="{FF2B5EF4-FFF2-40B4-BE49-F238E27FC236}">
                  <a16:creationId xmlns:a16="http://schemas.microsoft.com/office/drawing/2014/main" id="{8706E148-CBF9-5F5C-F1EF-48CD99267DFB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96">
              <a:extLst>
                <a:ext uri="{FF2B5EF4-FFF2-40B4-BE49-F238E27FC236}">
                  <a16:creationId xmlns:a16="http://schemas.microsoft.com/office/drawing/2014/main" id="{31BDF8C7-E3CB-86E5-7094-560932A6FDB3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97">
              <a:extLst>
                <a:ext uri="{FF2B5EF4-FFF2-40B4-BE49-F238E27FC236}">
                  <a16:creationId xmlns:a16="http://schemas.microsoft.com/office/drawing/2014/main" id="{CE3D8929-1F31-6500-F7FE-36DDED58BD8A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98">
              <a:extLst>
                <a:ext uri="{FF2B5EF4-FFF2-40B4-BE49-F238E27FC236}">
                  <a16:creationId xmlns:a16="http://schemas.microsoft.com/office/drawing/2014/main" id="{7C414B2D-1A4F-9E75-CD00-131E5CCF83DB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99">
              <a:extLst>
                <a:ext uri="{FF2B5EF4-FFF2-40B4-BE49-F238E27FC236}">
                  <a16:creationId xmlns:a16="http://schemas.microsoft.com/office/drawing/2014/main" id="{BE0B0C78-9AB6-214E-1AF1-52FFB914EC4D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00">
              <a:extLst>
                <a:ext uri="{FF2B5EF4-FFF2-40B4-BE49-F238E27FC236}">
                  <a16:creationId xmlns:a16="http://schemas.microsoft.com/office/drawing/2014/main" id="{D4E8D6B5-CB52-F75C-8EF8-C93900327663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01">
              <a:extLst>
                <a:ext uri="{FF2B5EF4-FFF2-40B4-BE49-F238E27FC236}">
                  <a16:creationId xmlns:a16="http://schemas.microsoft.com/office/drawing/2014/main" id="{34A67579-EB32-60BD-FE5D-4C4EBC2F974C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02">
              <a:extLst>
                <a:ext uri="{FF2B5EF4-FFF2-40B4-BE49-F238E27FC236}">
                  <a16:creationId xmlns:a16="http://schemas.microsoft.com/office/drawing/2014/main" id="{3D755686-8077-1296-5731-944ED06F4F8A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03">
              <a:extLst>
                <a:ext uri="{FF2B5EF4-FFF2-40B4-BE49-F238E27FC236}">
                  <a16:creationId xmlns:a16="http://schemas.microsoft.com/office/drawing/2014/main" id="{8B4F3AB7-BE0F-BA24-8C3F-1F36594BBA9E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04">
              <a:extLst>
                <a:ext uri="{FF2B5EF4-FFF2-40B4-BE49-F238E27FC236}">
                  <a16:creationId xmlns:a16="http://schemas.microsoft.com/office/drawing/2014/main" id="{D1DE3137-A0BD-31C2-81A9-B083FCB62303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05">
              <a:extLst>
                <a:ext uri="{FF2B5EF4-FFF2-40B4-BE49-F238E27FC236}">
                  <a16:creationId xmlns:a16="http://schemas.microsoft.com/office/drawing/2014/main" id="{214E4DA8-865D-D0EE-3BDE-DDC5DD7F42F3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object 2">
            <a:extLst>
              <a:ext uri="{FF2B5EF4-FFF2-40B4-BE49-F238E27FC236}">
                <a16:creationId xmlns:a16="http://schemas.microsoft.com/office/drawing/2014/main" id="{FF38F729-C96E-31F9-7467-432C1DFB2525}"/>
              </a:ext>
            </a:extLst>
          </p:cNvPr>
          <p:cNvSpPr/>
          <p:nvPr/>
        </p:nvSpPr>
        <p:spPr>
          <a:xfrm flipV="1">
            <a:off x="2" y="528699"/>
            <a:ext cx="9338696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EBFA959-3FAE-471A-1D3E-67DC8183F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286"/>
            <a:ext cx="1944141" cy="761034"/>
          </a:xfrm>
          <a:prstGeom prst="rect">
            <a:avLst/>
          </a:prstGeom>
        </p:spPr>
      </p:pic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CA4C1C16-9640-C12F-AA9C-35CEAB47F9C5}"/>
              </a:ext>
            </a:extLst>
          </p:cNvPr>
          <p:cNvSpPr txBox="1">
            <a:spLocks/>
          </p:cNvSpPr>
          <p:nvPr/>
        </p:nvSpPr>
        <p:spPr>
          <a:xfrm>
            <a:off x="6858000" y="68359"/>
            <a:ext cx="5181600" cy="61744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966826">
              <a:defRPr>
                <a:latin typeface="+mn-lt"/>
                <a:ea typeface="+mn-ea"/>
                <a:cs typeface="+mn-cs"/>
              </a:defRPr>
            </a:lvl2pPr>
            <a:lvl3pPr marL="1933653">
              <a:defRPr>
                <a:latin typeface="+mn-lt"/>
                <a:ea typeface="+mn-ea"/>
                <a:cs typeface="+mn-cs"/>
              </a:defRPr>
            </a:lvl3pPr>
            <a:lvl4pPr marL="2900479">
              <a:defRPr>
                <a:latin typeface="+mn-lt"/>
                <a:ea typeface="+mn-ea"/>
                <a:cs typeface="+mn-cs"/>
              </a:defRPr>
            </a:lvl4pPr>
            <a:lvl5pPr marL="3867304">
              <a:defRPr>
                <a:latin typeface="+mn-lt"/>
                <a:ea typeface="+mn-ea"/>
                <a:cs typeface="+mn-cs"/>
              </a:defRPr>
            </a:lvl5pPr>
            <a:lvl6pPr marL="4834132">
              <a:defRPr>
                <a:latin typeface="+mn-lt"/>
                <a:ea typeface="+mn-ea"/>
                <a:cs typeface="+mn-cs"/>
              </a:defRPr>
            </a:lvl6pPr>
            <a:lvl7pPr marL="5800958">
              <a:defRPr>
                <a:latin typeface="+mn-lt"/>
                <a:ea typeface="+mn-ea"/>
                <a:cs typeface="+mn-cs"/>
              </a:defRPr>
            </a:lvl7pPr>
            <a:lvl8pPr marL="6767783">
              <a:defRPr>
                <a:latin typeface="+mn-lt"/>
                <a:ea typeface="+mn-ea"/>
                <a:cs typeface="+mn-cs"/>
              </a:defRPr>
            </a:lvl8pPr>
            <a:lvl9pPr marL="7734611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ru-RU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Пакет заявочных документов </a:t>
            </a:r>
          </a:p>
          <a:p>
            <a:pPr algn="l" defTabSz="914400"/>
            <a:r>
              <a:rPr lang="ru-RU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ВДЦ «Океан»</a:t>
            </a:r>
            <a:endParaRPr lang="en-US" sz="24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D59C9F1-F68D-A760-15E7-565139C12F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3077" y="455803"/>
            <a:ext cx="1332560" cy="888026"/>
          </a:xfrm>
          <a:prstGeom prst="rect">
            <a:avLst/>
          </a:prstGeom>
        </p:spPr>
      </p:pic>
      <p:pic>
        <p:nvPicPr>
          <p:cNvPr id="58" name="Рисунок 57" descr="Контрольный список">
            <a:extLst>
              <a:ext uri="{FF2B5EF4-FFF2-40B4-BE49-F238E27FC236}">
                <a16:creationId xmlns:a16="http://schemas.microsoft.com/office/drawing/2014/main" id="{87151C76-9BBF-88B4-FB88-E93D981B3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7383" y="3706420"/>
            <a:ext cx="511556" cy="511556"/>
          </a:xfrm>
          <a:prstGeom prst="rect">
            <a:avLst/>
          </a:prstGeom>
        </p:spPr>
      </p:pic>
      <p:sp>
        <p:nvSpPr>
          <p:cNvPr id="59" name="Rectangle 30">
            <a:extLst>
              <a:ext uri="{FF2B5EF4-FFF2-40B4-BE49-F238E27FC236}">
                <a16:creationId xmlns:a16="http://schemas.microsoft.com/office/drawing/2014/main" id="{035B0937-F4D1-FB3F-6B01-6D173E009DB9}"/>
              </a:ext>
            </a:extLst>
          </p:cNvPr>
          <p:cNvSpPr/>
          <p:nvPr/>
        </p:nvSpPr>
        <p:spPr>
          <a:xfrm>
            <a:off x="7566582" y="3730630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667FDFD-6DBA-3FAD-6176-F7490864DF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429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8273" y="5208920"/>
            <a:ext cx="619538" cy="619538"/>
          </a:xfrm>
          <a:prstGeom prst="rect">
            <a:avLst/>
          </a:prstGeom>
        </p:spPr>
      </p:pic>
      <p:sp>
        <p:nvSpPr>
          <p:cNvPr id="61" name="Parallelogram 30">
            <a:extLst>
              <a:ext uri="{FF2B5EF4-FFF2-40B4-BE49-F238E27FC236}">
                <a16:creationId xmlns:a16="http://schemas.microsoft.com/office/drawing/2014/main" id="{2F8D1FC0-5529-A91D-B999-109B865A2E6D}"/>
              </a:ext>
            </a:extLst>
          </p:cNvPr>
          <p:cNvSpPr/>
          <p:nvPr/>
        </p:nvSpPr>
        <p:spPr>
          <a:xfrm flipH="1">
            <a:off x="5836829" y="309907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62" name="Рисунок 61" descr="Лупа">
            <a:extLst>
              <a:ext uri="{FF2B5EF4-FFF2-40B4-BE49-F238E27FC236}">
                <a16:creationId xmlns:a16="http://schemas.microsoft.com/office/drawing/2014/main" id="{337B948A-44C8-4D5E-8BF2-FCB20682F7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9486" y="5236714"/>
            <a:ext cx="635955" cy="63595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4FD3D75-A116-3D4A-6086-C828B2981BCB}"/>
              </a:ext>
            </a:extLst>
          </p:cNvPr>
          <p:cNvSpPr txBox="1"/>
          <p:nvPr/>
        </p:nvSpPr>
        <p:spPr>
          <a:xfrm>
            <a:off x="8513030" y="5360188"/>
            <a:ext cx="402845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altLang="ko-KR" sz="1200" b="1" dirty="0">
                <a:solidFill>
                  <a:srgbClr val="FF0000"/>
                </a:solidFill>
                <a:cs typeface="Arial" pitchFamily="34" charset="0"/>
              </a:rPr>
              <a:t>А</a:t>
            </a:r>
            <a:endParaRPr lang="ko-KR" altLang="en-US" sz="1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4" name="object 8">
            <a:extLst>
              <a:ext uri="{FF2B5EF4-FFF2-40B4-BE49-F238E27FC236}">
                <a16:creationId xmlns:a16="http://schemas.microsoft.com/office/drawing/2014/main" id="{523C940B-B7EB-CA72-61FA-797B94870421}"/>
              </a:ext>
            </a:extLst>
          </p:cNvPr>
          <p:cNvSpPr/>
          <p:nvPr/>
        </p:nvSpPr>
        <p:spPr>
          <a:xfrm>
            <a:off x="10779" y="6536739"/>
            <a:ext cx="12163803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6"/>
          </a:p>
        </p:txBody>
      </p:sp>
      <p:sp>
        <p:nvSpPr>
          <p:cNvPr id="66" name="Номер слайда 9">
            <a:extLst>
              <a:ext uri="{FF2B5EF4-FFF2-40B4-BE49-F238E27FC236}">
                <a16:creationId xmlns:a16="http://schemas.microsoft.com/office/drawing/2014/main" id="{85452220-34A0-31CA-9BE2-47E62096DE22}"/>
              </a:ext>
            </a:extLst>
          </p:cNvPr>
          <p:cNvSpPr txBox="1">
            <a:spLocks/>
          </p:cNvSpPr>
          <p:nvPr/>
        </p:nvSpPr>
        <p:spPr>
          <a:xfrm>
            <a:off x="11691250" y="6516630"/>
            <a:ext cx="419902" cy="378252"/>
          </a:xfrm>
          <a:prstGeom prst="rect">
            <a:avLst/>
          </a:prstGeom>
        </p:spPr>
        <p:txBody>
          <a:bodyPr/>
          <a:lstStyle>
            <a:defPPr marL="0" marR="0" indent="0" algn="l" defTabSz="91379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45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689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34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379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211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0630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077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7528" algn="ctr" defTabSz="82491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B6F15528-21DE-4FAA-801E-634DDDAF4B2B}" type="slidenum">
              <a:rPr lang="ru-RU" sz="1800" smtClean="0">
                <a:solidFill>
                  <a:schemeClr val="bg1">
                    <a:lumMod val="65000"/>
                  </a:schemeClr>
                </a:solidFill>
              </a:rPr>
              <a:pPr algn="r"/>
              <a:t>9</a:t>
            </a:fld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9CF269-74F4-3C65-BB5B-35FBD8CFFE50}"/>
              </a:ext>
            </a:extLst>
          </p:cNvPr>
          <p:cNvSpPr txBox="1"/>
          <p:nvPr/>
        </p:nvSpPr>
        <p:spPr>
          <a:xfrm>
            <a:off x="8906" y="6488678"/>
            <a:ext cx="5050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https://roskazna.gov.ru/inaya-deyatelnost/yunyy-kaznachey</a:t>
            </a:r>
            <a:endParaRPr lang="ru-RU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konkurs_okean@roskazna.ru" TargetMode="Externa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AD6E5"/>
        </a:solidFill>
        <a:ln w="1270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sz="1800" i="1" u="sng" dirty="0" smtClean="0">
            <a:solidFill>
              <a:srgbClr val="0000FF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9475</TotalTime>
  <Words>2513</Words>
  <Application>Microsoft Office PowerPoint</Application>
  <PresentationFormat>Широкоэкранный</PresentationFormat>
  <Paragraphs>246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FZShuTi</vt:lpstr>
      <vt:lpstr>Lucida Sans Unicode</vt:lpstr>
      <vt:lpstr>Nexa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Vlad Yar</cp:lastModifiedBy>
  <cp:revision>485</cp:revision>
  <dcterms:created xsi:type="dcterms:W3CDTF">2019-07-31T16:47:50Z</dcterms:created>
  <dcterms:modified xsi:type="dcterms:W3CDTF">2026-02-23T12:25:24Z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